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0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4" r:id="rId11"/>
    <p:sldId id="267" r:id="rId12"/>
    <p:sldId id="269" r:id="rId13"/>
  </p:sldIdLst>
  <p:sldSz cx="12192000" cy="6858000"/>
  <p:notesSz cx="6858000" cy="9144000"/>
  <p:embeddedFontLst>
    <p:embeddedFont>
      <p:font typeface="Dream-XinCuSongGB" panose="02010604000000000000" charset="-122"/>
      <p:regular r:id="rId17"/>
    </p:embeddedFont>
    <p:embeddedFont>
      <p:font typeface="Source Han Sans" panose="020B0500000000000000" charset="-122"/>
      <p:regular r:id="rId18"/>
    </p:embeddedFont>
    <p:embeddedFont>
      <p:font typeface="Source Han Sans CN Bold" panose="020B0800000000000000" charset="-122"/>
      <p:bold r:id="rId19"/>
    </p:embeddedFont>
    <p:embeddedFont>
      <p:font typeface="OPPOSans B" panose="00020600040101010101" charset="-122"/>
      <p:regular r:id="rId20"/>
    </p:embeddedFont>
    <p:embeddedFont>
      <p:font typeface="华文新魏" panose="02010800040101010101" charset="-122"/>
      <p:regular r:id="rId21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5.png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0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49775"/>
            <a:ext cx="12192000" cy="6957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35000"/>
          </a:blip>
          <a:srcRect l="109" r="109"/>
          <a:stretch>
            <a:fillRect/>
          </a:stretch>
        </p:blipFill>
        <p:spPr>
          <a:xfrm flipH="1">
            <a:off x="1" y="-7478"/>
            <a:ext cx="12191999" cy="687295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83972" y="1031468"/>
            <a:ext cx="1228797" cy="15259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7049" y="1876662"/>
            <a:ext cx="4505126" cy="4505126"/>
          </a:xfrm>
          <a:prstGeom prst="flowChartConnector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 flipH="1">
            <a:off x="-745656" y="2877326"/>
            <a:ext cx="5250511" cy="4891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50000"/>
          </a:blip>
          <a:srcRect/>
          <a:stretch>
            <a:fillRect/>
          </a:stretch>
        </p:blipFill>
        <p:spPr>
          <a:xfrm>
            <a:off x="2672961" y="5441076"/>
            <a:ext cx="1931835" cy="128789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2413001" y="355791"/>
            <a:ext cx="2471195" cy="400419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943008" y="2040263"/>
            <a:ext cx="5608158" cy="31753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gradFill>
                  <a:gsLst>
                    <a:gs pos="29000">
                      <a:srgbClr val="CE9630">
                        <a:alpha val="100000"/>
                      </a:srgbClr>
                    </a:gs>
                    <a:gs pos="100000">
                      <a:srgbClr val="9B7124">
                        <a:alpha val="100000"/>
                      </a:srgbClr>
                    </a:gs>
                  </a:gsLst>
                  <a:lin ang="27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运动学模型与状态更新</a:t>
            </a: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9582373" y="43090"/>
            <a:ext cx="2609627" cy="1781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50000"/>
          </a:blip>
          <a:srcRect/>
          <a:stretch>
            <a:fillRect/>
          </a:stretch>
        </p:blipFill>
        <p:spPr>
          <a:xfrm>
            <a:off x="7435461" y="5441076"/>
            <a:ext cx="1931835" cy="1287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5325" y="1340485"/>
            <a:ext cx="3733800" cy="362458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33070" y="5308600"/>
            <a:ext cx="51587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红色为设定追踪点集合</a:t>
            </a:r>
            <a:endParaRPr lang="zh-CN" altLang="en-US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  <a:p>
            <a:r>
              <a:rPr lang="zh-CN" altLang="en-US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蓝色为</a:t>
            </a:r>
            <a:r>
              <a:rPr lang="en-US" altLang="zh-CN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MPC</a:t>
            </a:r>
            <a:r>
              <a:rPr lang="zh-CN" altLang="en-US">
                <a:latin typeface="华文新魏" panose="02010800040101010101" charset="-122"/>
                <a:ea typeface="华文新魏" panose="02010800040101010101" charset="-122"/>
                <a:cs typeface="华文新魏" panose="02010800040101010101" charset="-122"/>
              </a:rPr>
              <a:t>规划速度后计算得到的位置点集合</a:t>
            </a:r>
            <a:endParaRPr lang="zh-CN" altLang="en-US">
              <a:latin typeface="华文新魏" panose="02010800040101010101" charset="-122"/>
              <a:ea typeface="华文新魏" panose="02010800040101010101" charset="-122"/>
              <a:cs typeface="华文新魏" panose="0201080004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7665" y="733425"/>
            <a:ext cx="5579110" cy="45751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38100" y="0"/>
            <a:ext cx="12230100" cy="6896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3" name="标题 1"/>
          <p:cNvCxnSpPr/>
          <p:nvPr>
            <p:custDataLst>
              <p:tags r:id="rId1"/>
            </p:custDataLst>
          </p:nvPr>
        </p:nvCxnSpPr>
        <p:spPr>
          <a:xfrm>
            <a:off x="5210026" y="2456416"/>
            <a:ext cx="1861329" cy="0"/>
          </a:xfrm>
          <a:prstGeom prst="line">
            <a:avLst/>
          </a:prstGeom>
          <a:noFill/>
          <a:ln w="6350" cap="sq">
            <a:solidFill>
              <a:schemeClr val="bg1">
                <a:lumMod val="65000"/>
              </a:schemeClr>
            </a:solidFill>
            <a:miter/>
            <a:tailEnd type="oval"/>
          </a:ln>
        </p:spPr>
      </p:cxnSp>
      <p:cxnSp>
        <p:nvCxnSpPr>
          <p:cNvPr id="4" name="标题 1"/>
          <p:cNvCxnSpPr/>
          <p:nvPr>
            <p:custDataLst>
              <p:tags r:id="rId2"/>
            </p:custDataLst>
          </p:nvPr>
        </p:nvCxnSpPr>
        <p:spPr>
          <a:xfrm>
            <a:off x="5997489" y="3606223"/>
            <a:ext cx="1073866" cy="0"/>
          </a:xfrm>
          <a:prstGeom prst="line">
            <a:avLst/>
          </a:prstGeom>
          <a:noFill/>
          <a:ln w="6350" cap="sq">
            <a:solidFill>
              <a:schemeClr val="bg1">
                <a:lumMod val="65000"/>
              </a:schemeClr>
            </a:solidFill>
            <a:miter/>
            <a:tailEnd type="oval"/>
          </a:ln>
        </p:spPr>
      </p:cxnSp>
      <p:cxnSp>
        <p:nvCxnSpPr>
          <p:cNvPr id="5" name="标题 1"/>
          <p:cNvCxnSpPr/>
          <p:nvPr/>
        </p:nvCxnSpPr>
        <p:spPr>
          <a:xfrm>
            <a:off x="5210026" y="4795914"/>
            <a:ext cx="1861329" cy="0"/>
          </a:xfrm>
          <a:prstGeom prst="line">
            <a:avLst/>
          </a:prstGeom>
          <a:noFill/>
          <a:ln w="6350" cap="sq">
            <a:solidFill>
              <a:schemeClr val="bg1">
                <a:lumMod val="65000"/>
              </a:schemeClr>
            </a:solidFill>
            <a:miter/>
            <a:tailEnd type="oval"/>
          </a:ln>
        </p:spPr>
      </p:cxn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 rot="18900000" flipV="1">
            <a:off x="4145149" y="1954356"/>
            <a:ext cx="1005769" cy="1005769"/>
          </a:xfrm>
          <a:prstGeom prst="roundRect">
            <a:avLst>
              <a:gd name="adj" fmla="val 6500"/>
            </a:avLst>
          </a:prstGeom>
          <a:solidFill>
            <a:schemeClr val="accent3"/>
          </a:solidFill>
          <a:ln w="12700" cap="rnd">
            <a:noFill/>
            <a:round/>
          </a:ln>
          <a:effectLst>
            <a:outerShdw blurRad="254000" dist="127000" algn="ctr" rotWithShape="0">
              <a:schemeClr val="accent3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4452450" y="2242028"/>
            <a:ext cx="391163" cy="428777"/>
          </a:xfrm>
          <a:custGeom>
            <a:avLst/>
            <a:gdLst>
              <a:gd name="connsiteX0" fmla="*/ 248770 w 495300"/>
              <a:gd name="connsiteY0" fmla="*/ 621 h 542925"/>
              <a:gd name="connsiteX1" fmla="*/ 496420 w 495300"/>
              <a:gd name="connsiteY1" fmla="*/ 248271 h 542925"/>
              <a:gd name="connsiteX2" fmla="*/ 323827 w 495300"/>
              <a:gd name="connsiteY2" fmla="*/ 484396 h 542925"/>
              <a:gd name="connsiteX3" fmla="*/ 346973 w 495300"/>
              <a:gd name="connsiteY3" fmla="*/ 524496 h 542925"/>
              <a:gd name="connsiteX4" fmla="*/ 420220 w 495300"/>
              <a:gd name="connsiteY4" fmla="*/ 524496 h 542925"/>
              <a:gd name="connsiteX5" fmla="*/ 420220 w 495300"/>
              <a:gd name="connsiteY5" fmla="*/ 543546 h 542925"/>
              <a:gd name="connsiteX6" fmla="*/ 77320 w 495300"/>
              <a:gd name="connsiteY6" fmla="*/ 543546 h 542925"/>
              <a:gd name="connsiteX7" fmla="*/ 77320 w 495300"/>
              <a:gd name="connsiteY7" fmla="*/ 524496 h 542925"/>
              <a:gd name="connsiteX8" fmla="*/ 150567 w 495300"/>
              <a:gd name="connsiteY8" fmla="*/ 524496 h 542925"/>
              <a:gd name="connsiteX9" fmla="*/ 173713 w 495300"/>
              <a:gd name="connsiteY9" fmla="*/ 484396 h 542925"/>
              <a:gd name="connsiteX10" fmla="*/ 1120 w 495300"/>
              <a:gd name="connsiteY10" fmla="*/ 248271 h 542925"/>
              <a:gd name="connsiteX11" fmla="*/ 248770 w 495300"/>
              <a:gd name="connsiteY11" fmla="*/ 621 h 542925"/>
              <a:gd name="connsiteX12" fmla="*/ 192763 w 495300"/>
              <a:gd name="connsiteY12" fmla="*/ 489539 h 542925"/>
              <a:gd name="connsiteX13" fmla="*/ 172570 w 495300"/>
              <a:gd name="connsiteY13" fmla="*/ 524496 h 542925"/>
              <a:gd name="connsiteX14" fmla="*/ 324970 w 495300"/>
              <a:gd name="connsiteY14" fmla="*/ 524496 h 542925"/>
              <a:gd name="connsiteX15" fmla="*/ 304777 w 495300"/>
              <a:gd name="connsiteY15" fmla="*/ 489539 h 542925"/>
              <a:gd name="connsiteX16" fmla="*/ 248770 w 495300"/>
              <a:gd name="connsiteY16" fmla="*/ 495921 h 542925"/>
              <a:gd name="connsiteX17" fmla="*/ 192763 w 495300"/>
              <a:gd name="connsiteY17" fmla="*/ 489539 h 542925"/>
              <a:gd name="connsiteX18" fmla="*/ 248770 w 495300"/>
              <a:gd name="connsiteY18" fmla="*/ 143496 h 542925"/>
              <a:gd name="connsiteX19" fmla="*/ 143995 w 495300"/>
              <a:gd name="connsiteY19" fmla="*/ 248271 h 542925"/>
              <a:gd name="connsiteX20" fmla="*/ 248770 w 495300"/>
              <a:gd name="connsiteY20" fmla="*/ 353046 h 542925"/>
              <a:gd name="connsiteX21" fmla="*/ 353545 w 495300"/>
              <a:gd name="connsiteY21" fmla="*/ 248271 h 542925"/>
              <a:gd name="connsiteX22" fmla="*/ 248770 w 495300"/>
              <a:gd name="connsiteY22" fmla="*/ 143496 h 542925"/>
              <a:gd name="connsiteX23" fmla="*/ 367833 w 495300"/>
              <a:gd name="connsiteY23" fmla="*/ 114921 h 542925"/>
              <a:gd name="connsiteX24" fmla="*/ 353545 w 495300"/>
              <a:gd name="connsiteY24" fmla="*/ 129209 h 542925"/>
              <a:gd name="connsiteX25" fmla="*/ 367833 w 495300"/>
              <a:gd name="connsiteY25" fmla="*/ 143496 h 542925"/>
              <a:gd name="connsiteX26" fmla="*/ 382120 w 495300"/>
              <a:gd name="connsiteY26" fmla="*/ 129209 h 542925"/>
              <a:gd name="connsiteX27" fmla="*/ 367833 w 495300"/>
              <a:gd name="connsiteY27" fmla="*/ 114921 h 542925"/>
            </a:gdLst>
            <a:ahLst/>
            <a:cxnLst/>
            <a:rect l="l" t="t" r="r" b="b"/>
            <a:pathLst>
              <a:path w="495300" h="542925">
                <a:moveTo>
                  <a:pt x="248770" y="621"/>
                </a:moveTo>
                <a:cubicBezTo>
                  <a:pt x="385549" y="621"/>
                  <a:pt x="496420" y="111492"/>
                  <a:pt x="496420" y="248271"/>
                </a:cubicBezTo>
                <a:cubicBezTo>
                  <a:pt x="496420" y="358856"/>
                  <a:pt x="423935" y="452582"/>
                  <a:pt x="323827" y="484396"/>
                </a:cubicBezTo>
                <a:lnTo>
                  <a:pt x="346973" y="524496"/>
                </a:lnTo>
                <a:lnTo>
                  <a:pt x="420220" y="524496"/>
                </a:lnTo>
                <a:lnTo>
                  <a:pt x="420220" y="543546"/>
                </a:lnTo>
                <a:lnTo>
                  <a:pt x="77320" y="543546"/>
                </a:lnTo>
                <a:lnTo>
                  <a:pt x="77320" y="524496"/>
                </a:lnTo>
                <a:lnTo>
                  <a:pt x="150567" y="524496"/>
                </a:lnTo>
                <a:lnTo>
                  <a:pt x="173713" y="484396"/>
                </a:lnTo>
                <a:cubicBezTo>
                  <a:pt x="73605" y="452582"/>
                  <a:pt x="1120" y="358856"/>
                  <a:pt x="1120" y="248271"/>
                </a:cubicBezTo>
                <a:cubicBezTo>
                  <a:pt x="1120" y="111492"/>
                  <a:pt x="111991" y="621"/>
                  <a:pt x="248770" y="621"/>
                </a:cubicBezTo>
                <a:close/>
                <a:moveTo>
                  <a:pt x="192763" y="489539"/>
                </a:moveTo>
                <a:lnTo>
                  <a:pt x="172570" y="524496"/>
                </a:lnTo>
                <a:lnTo>
                  <a:pt x="324970" y="524496"/>
                </a:lnTo>
                <a:lnTo>
                  <a:pt x="304777" y="489539"/>
                </a:lnTo>
                <a:cubicBezTo>
                  <a:pt x="286775" y="493730"/>
                  <a:pt x="268010" y="495921"/>
                  <a:pt x="248770" y="495921"/>
                </a:cubicBezTo>
                <a:cubicBezTo>
                  <a:pt x="229530" y="495921"/>
                  <a:pt x="210765" y="493730"/>
                  <a:pt x="192763" y="489539"/>
                </a:cubicBezTo>
                <a:close/>
                <a:moveTo>
                  <a:pt x="248770" y="143496"/>
                </a:moveTo>
                <a:cubicBezTo>
                  <a:pt x="190858" y="143496"/>
                  <a:pt x="143995" y="190359"/>
                  <a:pt x="143995" y="248271"/>
                </a:cubicBezTo>
                <a:cubicBezTo>
                  <a:pt x="143995" y="306183"/>
                  <a:pt x="190858" y="353046"/>
                  <a:pt x="248770" y="353046"/>
                </a:cubicBezTo>
                <a:cubicBezTo>
                  <a:pt x="306682" y="353046"/>
                  <a:pt x="353545" y="306183"/>
                  <a:pt x="353545" y="248271"/>
                </a:cubicBezTo>
                <a:cubicBezTo>
                  <a:pt x="353545" y="190359"/>
                  <a:pt x="306682" y="143496"/>
                  <a:pt x="248770" y="143496"/>
                </a:cubicBezTo>
                <a:close/>
                <a:moveTo>
                  <a:pt x="367833" y="114921"/>
                </a:moveTo>
                <a:cubicBezTo>
                  <a:pt x="359927" y="114921"/>
                  <a:pt x="353545" y="121303"/>
                  <a:pt x="353545" y="129209"/>
                </a:cubicBezTo>
                <a:cubicBezTo>
                  <a:pt x="353545" y="137114"/>
                  <a:pt x="359927" y="143496"/>
                  <a:pt x="367833" y="143496"/>
                </a:cubicBezTo>
                <a:cubicBezTo>
                  <a:pt x="375738" y="143496"/>
                  <a:pt x="382120" y="137114"/>
                  <a:pt x="382120" y="129209"/>
                </a:cubicBezTo>
                <a:cubicBezTo>
                  <a:pt x="382120" y="121303"/>
                  <a:pt x="375738" y="114921"/>
                  <a:pt x="367833" y="114921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7280366" y="2166731"/>
            <a:ext cx="4238536" cy="7263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状态更新方程是MPC控制基础，描述系统状态随时间变化，离散时间步骤更新状态。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 rot="18900000" flipV="1">
            <a:off x="5008656" y="3120077"/>
            <a:ext cx="1005769" cy="1005769"/>
          </a:xfrm>
          <a:prstGeom prst="roundRect">
            <a:avLst>
              <a:gd name="adj" fmla="val 6500"/>
            </a:avLst>
          </a:prstGeom>
          <a:solidFill>
            <a:schemeClr val="accent1"/>
          </a:solidFill>
          <a:ln w="12700" cap="rnd">
            <a:noFill/>
            <a:round/>
          </a:ln>
          <a:effectLst>
            <a:outerShdw blurRad="254000" dist="127000" algn="ctr" rotWithShape="0">
              <a:schemeClr val="accent1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5314534" y="3479502"/>
            <a:ext cx="402737" cy="302052"/>
          </a:xfrm>
          <a:custGeom>
            <a:avLst/>
            <a:gdLst>
              <a:gd name="connsiteX0" fmla="*/ 505433 w 533400"/>
              <a:gd name="connsiteY0" fmla="*/ 621 h 400050"/>
              <a:gd name="connsiteX1" fmla="*/ 534008 w 533400"/>
              <a:gd name="connsiteY1" fmla="*/ 29196 h 400050"/>
              <a:gd name="connsiteX2" fmla="*/ 534008 w 533400"/>
              <a:gd name="connsiteY2" fmla="*/ 372096 h 400050"/>
              <a:gd name="connsiteX3" fmla="*/ 505433 w 533400"/>
              <a:gd name="connsiteY3" fmla="*/ 400671 h 400050"/>
              <a:gd name="connsiteX4" fmla="*/ 29183 w 533400"/>
              <a:gd name="connsiteY4" fmla="*/ 400671 h 400050"/>
              <a:gd name="connsiteX5" fmla="*/ 608 w 533400"/>
              <a:gd name="connsiteY5" fmla="*/ 372096 h 400050"/>
              <a:gd name="connsiteX6" fmla="*/ 608 w 533400"/>
              <a:gd name="connsiteY6" fmla="*/ 29196 h 400050"/>
              <a:gd name="connsiteX7" fmla="*/ 29183 w 533400"/>
              <a:gd name="connsiteY7" fmla="*/ 621 h 400050"/>
              <a:gd name="connsiteX8" fmla="*/ 505433 w 533400"/>
              <a:gd name="connsiteY8" fmla="*/ 621 h 400050"/>
              <a:gd name="connsiteX9" fmla="*/ 391419 w 533400"/>
              <a:gd name="connsiteY9" fmla="*/ 198646 h 400050"/>
              <a:gd name="connsiteX10" fmla="*/ 351414 w 533400"/>
              <a:gd name="connsiteY10" fmla="*/ 204170 h 400050"/>
              <a:gd name="connsiteX11" fmla="*/ 351414 w 533400"/>
              <a:gd name="connsiteY11" fmla="*/ 204170 h 400050"/>
              <a:gd name="connsiteX12" fmla="*/ 267118 w 533400"/>
              <a:gd name="connsiteY12" fmla="*/ 315613 h 400050"/>
              <a:gd name="connsiteX13" fmla="*/ 264641 w 533400"/>
              <a:gd name="connsiteY13" fmla="*/ 318470 h 400050"/>
              <a:gd name="connsiteX14" fmla="*/ 224255 w 533400"/>
              <a:gd name="connsiteY14" fmla="*/ 318756 h 400050"/>
              <a:gd name="connsiteX15" fmla="*/ 224255 w 533400"/>
              <a:gd name="connsiteY15" fmla="*/ 318756 h 400050"/>
              <a:gd name="connsiteX16" fmla="*/ 162152 w 533400"/>
              <a:gd name="connsiteY16" fmla="*/ 257415 h 400050"/>
              <a:gd name="connsiteX17" fmla="*/ 160247 w 533400"/>
              <a:gd name="connsiteY17" fmla="*/ 255701 h 400050"/>
              <a:gd name="connsiteX18" fmla="*/ 120052 w 533400"/>
              <a:gd name="connsiteY18" fmla="*/ 259606 h 400050"/>
              <a:gd name="connsiteX19" fmla="*/ 120052 w 533400"/>
              <a:gd name="connsiteY19" fmla="*/ 259606 h 400050"/>
              <a:gd name="connsiteX20" fmla="*/ 32517 w 533400"/>
              <a:gd name="connsiteY20" fmla="*/ 366095 h 400050"/>
              <a:gd name="connsiteX21" fmla="*/ 30326 w 533400"/>
              <a:gd name="connsiteY21" fmla="*/ 372096 h 400050"/>
              <a:gd name="connsiteX22" fmla="*/ 39851 w 533400"/>
              <a:gd name="connsiteY22" fmla="*/ 381621 h 400050"/>
              <a:gd name="connsiteX23" fmla="*/ 39851 w 533400"/>
              <a:gd name="connsiteY23" fmla="*/ 381621 h 400050"/>
              <a:gd name="connsiteX24" fmla="*/ 497242 w 533400"/>
              <a:gd name="connsiteY24" fmla="*/ 381621 h 400050"/>
              <a:gd name="connsiteX25" fmla="*/ 502480 w 533400"/>
              <a:gd name="connsiteY25" fmla="*/ 380002 h 400050"/>
              <a:gd name="connsiteX26" fmla="*/ 505147 w 533400"/>
              <a:gd name="connsiteY26" fmla="*/ 366762 h 400050"/>
              <a:gd name="connsiteX27" fmla="*/ 505147 w 533400"/>
              <a:gd name="connsiteY27" fmla="*/ 366762 h 400050"/>
              <a:gd name="connsiteX28" fmla="*/ 397991 w 533400"/>
              <a:gd name="connsiteY28" fmla="*/ 205504 h 400050"/>
              <a:gd name="connsiteX29" fmla="*/ 391419 w 533400"/>
              <a:gd name="connsiteY29" fmla="*/ 198646 h 400050"/>
              <a:gd name="connsiteX30" fmla="*/ 95858 w 533400"/>
              <a:gd name="connsiteY30" fmla="*/ 57771 h 400050"/>
              <a:gd name="connsiteX31" fmla="*/ 57758 w 533400"/>
              <a:gd name="connsiteY31" fmla="*/ 95871 h 400050"/>
              <a:gd name="connsiteX32" fmla="*/ 95858 w 533400"/>
              <a:gd name="connsiteY32" fmla="*/ 133971 h 400050"/>
              <a:gd name="connsiteX33" fmla="*/ 133958 w 533400"/>
              <a:gd name="connsiteY33" fmla="*/ 95871 h 400050"/>
              <a:gd name="connsiteX34" fmla="*/ 95858 w 533400"/>
              <a:gd name="connsiteY34" fmla="*/ 57771 h 400050"/>
            </a:gdLst>
            <a:ahLst/>
            <a:cxnLst/>
            <a:rect l="l" t="t" r="r" b="b"/>
            <a:pathLst>
              <a:path w="533400" h="400050">
                <a:moveTo>
                  <a:pt x="505433" y="621"/>
                </a:moveTo>
                <a:cubicBezTo>
                  <a:pt x="521245" y="621"/>
                  <a:pt x="534008" y="13385"/>
                  <a:pt x="534008" y="29196"/>
                </a:cubicBezTo>
                <a:lnTo>
                  <a:pt x="534008" y="372096"/>
                </a:lnTo>
                <a:cubicBezTo>
                  <a:pt x="534008" y="387907"/>
                  <a:pt x="521245" y="400671"/>
                  <a:pt x="505433" y="400671"/>
                </a:cubicBezTo>
                <a:lnTo>
                  <a:pt x="29183" y="400671"/>
                </a:lnTo>
                <a:cubicBezTo>
                  <a:pt x="13371" y="400671"/>
                  <a:pt x="608" y="387907"/>
                  <a:pt x="608" y="372096"/>
                </a:cubicBezTo>
                <a:lnTo>
                  <a:pt x="608" y="29196"/>
                </a:lnTo>
                <a:cubicBezTo>
                  <a:pt x="608" y="13385"/>
                  <a:pt x="13371" y="621"/>
                  <a:pt x="29183" y="621"/>
                </a:cubicBezTo>
                <a:lnTo>
                  <a:pt x="505433" y="621"/>
                </a:lnTo>
                <a:close/>
                <a:moveTo>
                  <a:pt x="391419" y="198646"/>
                </a:moveTo>
                <a:cubicBezTo>
                  <a:pt x="378846" y="189121"/>
                  <a:pt x="360939" y="191597"/>
                  <a:pt x="351414" y="204170"/>
                </a:cubicBezTo>
                <a:lnTo>
                  <a:pt x="351414" y="204170"/>
                </a:lnTo>
                <a:lnTo>
                  <a:pt x="267118" y="315613"/>
                </a:lnTo>
                <a:cubicBezTo>
                  <a:pt x="266355" y="316660"/>
                  <a:pt x="265498" y="317518"/>
                  <a:pt x="264641" y="318470"/>
                </a:cubicBezTo>
                <a:cubicBezTo>
                  <a:pt x="253592" y="329710"/>
                  <a:pt x="235495" y="329805"/>
                  <a:pt x="224255" y="318756"/>
                </a:cubicBezTo>
                <a:lnTo>
                  <a:pt x="224255" y="318756"/>
                </a:lnTo>
                <a:lnTo>
                  <a:pt x="162152" y="257415"/>
                </a:lnTo>
                <a:cubicBezTo>
                  <a:pt x="161485" y="256844"/>
                  <a:pt x="160914" y="256177"/>
                  <a:pt x="160247" y="255701"/>
                </a:cubicBezTo>
                <a:cubicBezTo>
                  <a:pt x="148055" y="245699"/>
                  <a:pt x="130053" y="247414"/>
                  <a:pt x="120052" y="259606"/>
                </a:cubicBezTo>
                <a:lnTo>
                  <a:pt x="120052" y="259606"/>
                </a:lnTo>
                <a:lnTo>
                  <a:pt x="32517" y="366095"/>
                </a:lnTo>
                <a:cubicBezTo>
                  <a:pt x="31088" y="367810"/>
                  <a:pt x="30326" y="369905"/>
                  <a:pt x="30326" y="372096"/>
                </a:cubicBezTo>
                <a:cubicBezTo>
                  <a:pt x="30326" y="377335"/>
                  <a:pt x="34612" y="381621"/>
                  <a:pt x="39851" y="381621"/>
                </a:cubicBezTo>
                <a:lnTo>
                  <a:pt x="39851" y="381621"/>
                </a:lnTo>
                <a:lnTo>
                  <a:pt x="497242" y="381621"/>
                </a:lnTo>
                <a:cubicBezTo>
                  <a:pt x="499146" y="381621"/>
                  <a:pt x="500956" y="381050"/>
                  <a:pt x="502480" y="380002"/>
                </a:cubicBezTo>
                <a:cubicBezTo>
                  <a:pt x="506862" y="377049"/>
                  <a:pt x="508005" y="371144"/>
                  <a:pt x="505147" y="366762"/>
                </a:cubicBezTo>
                <a:lnTo>
                  <a:pt x="505147" y="366762"/>
                </a:lnTo>
                <a:lnTo>
                  <a:pt x="397991" y="205504"/>
                </a:lnTo>
                <a:cubicBezTo>
                  <a:pt x="396181" y="202932"/>
                  <a:pt x="393990" y="200551"/>
                  <a:pt x="391419" y="198646"/>
                </a:cubicBezTo>
                <a:close/>
                <a:moveTo>
                  <a:pt x="95858" y="57771"/>
                </a:moveTo>
                <a:cubicBezTo>
                  <a:pt x="74808" y="57771"/>
                  <a:pt x="57758" y="74821"/>
                  <a:pt x="57758" y="95871"/>
                </a:cubicBezTo>
                <a:cubicBezTo>
                  <a:pt x="57758" y="116921"/>
                  <a:pt x="74808" y="133971"/>
                  <a:pt x="95858" y="133971"/>
                </a:cubicBezTo>
                <a:cubicBezTo>
                  <a:pt x="116908" y="133971"/>
                  <a:pt x="133958" y="116921"/>
                  <a:pt x="133958" y="95871"/>
                </a:cubicBezTo>
                <a:cubicBezTo>
                  <a:pt x="133958" y="74821"/>
                  <a:pt x="116908" y="57771"/>
                  <a:pt x="95858" y="57771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7280366" y="3377038"/>
            <a:ext cx="4238536" cy="7263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状态更新方程包括位置和角度变化，位置变化与线速度和角度相关，角度变化与角速度相关。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2700000">
            <a:off x="4145148" y="4285797"/>
            <a:ext cx="1005769" cy="1005769"/>
          </a:xfrm>
          <a:prstGeom prst="roundRect">
            <a:avLst>
              <a:gd name="adj" fmla="val 6500"/>
            </a:avLst>
          </a:prstGeom>
          <a:solidFill>
            <a:schemeClr val="accent2"/>
          </a:solidFill>
          <a:ln w="12700" cap="rnd">
            <a:noFill/>
            <a:round/>
          </a:ln>
          <a:effectLst>
            <a:outerShdw blurRad="254000" dist="127000" algn="ctr" rotWithShape="0">
              <a:schemeClr val="accent2"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442303" y="4594888"/>
            <a:ext cx="409364" cy="402052"/>
          </a:xfrm>
          <a:custGeom>
            <a:avLst/>
            <a:gdLst>
              <a:gd name="connsiteX0" fmla="*/ 343764 w 533400"/>
              <a:gd name="connsiteY0" fmla="*/ 276846 h 523875"/>
              <a:gd name="connsiteX1" fmla="*/ 372339 w 533400"/>
              <a:gd name="connsiteY1" fmla="*/ 305421 h 523875"/>
              <a:gd name="connsiteX2" fmla="*/ 372339 w 533400"/>
              <a:gd name="connsiteY2" fmla="*/ 495921 h 523875"/>
              <a:gd name="connsiteX3" fmla="*/ 343764 w 533400"/>
              <a:gd name="connsiteY3" fmla="*/ 524496 h 523875"/>
              <a:gd name="connsiteX4" fmla="*/ 191364 w 533400"/>
              <a:gd name="connsiteY4" fmla="*/ 524496 h 523875"/>
              <a:gd name="connsiteX5" fmla="*/ 162789 w 533400"/>
              <a:gd name="connsiteY5" fmla="*/ 495921 h 523875"/>
              <a:gd name="connsiteX6" fmla="*/ 162789 w 533400"/>
              <a:gd name="connsiteY6" fmla="*/ 305421 h 523875"/>
              <a:gd name="connsiteX7" fmla="*/ 191364 w 533400"/>
              <a:gd name="connsiteY7" fmla="*/ 276846 h 523875"/>
              <a:gd name="connsiteX8" fmla="*/ 343764 w 533400"/>
              <a:gd name="connsiteY8" fmla="*/ 276846 h 523875"/>
              <a:gd name="connsiteX9" fmla="*/ 143739 w 533400"/>
              <a:gd name="connsiteY9" fmla="*/ 114921 h 523875"/>
              <a:gd name="connsiteX10" fmla="*/ 179934 w 533400"/>
              <a:gd name="connsiteY10" fmla="*/ 153021 h 523875"/>
              <a:gd name="connsiteX11" fmla="*/ 181839 w 533400"/>
              <a:gd name="connsiteY11" fmla="*/ 153021 h 523875"/>
              <a:gd name="connsiteX12" fmla="*/ 353289 w 533400"/>
              <a:gd name="connsiteY12" fmla="*/ 153021 h 523875"/>
              <a:gd name="connsiteX13" fmla="*/ 391389 w 533400"/>
              <a:gd name="connsiteY13" fmla="*/ 116826 h 523875"/>
              <a:gd name="connsiteX14" fmla="*/ 391389 w 533400"/>
              <a:gd name="connsiteY14" fmla="*/ 114921 h 523875"/>
              <a:gd name="connsiteX15" fmla="*/ 505689 w 533400"/>
              <a:gd name="connsiteY15" fmla="*/ 114921 h 523875"/>
              <a:gd name="connsiteX16" fmla="*/ 534264 w 533400"/>
              <a:gd name="connsiteY16" fmla="*/ 143496 h 523875"/>
              <a:gd name="connsiteX17" fmla="*/ 534264 w 533400"/>
              <a:gd name="connsiteY17" fmla="*/ 381621 h 523875"/>
              <a:gd name="connsiteX18" fmla="*/ 505689 w 533400"/>
              <a:gd name="connsiteY18" fmla="*/ 410196 h 523875"/>
              <a:gd name="connsiteX19" fmla="*/ 391389 w 533400"/>
              <a:gd name="connsiteY19" fmla="*/ 410196 h 523875"/>
              <a:gd name="connsiteX20" fmla="*/ 391389 w 533400"/>
              <a:gd name="connsiteY20" fmla="*/ 295896 h 523875"/>
              <a:gd name="connsiteX21" fmla="*/ 355194 w 533400"/>
              <a:gd name="connsiteY21" fmla="*/ 257796 h 523875"/>
              <a:gd name="connsiteX22" fmla="*/ 353289 w 533400"/>
              <a:gd name="connsiteY22" fmla="*/ 257796 h 523875"/>
              <a:gd name="connsiteX23" fmla="*/ 181839 w 533400"/>
              <a:gd name="connsiteY23" fmla="*/ 257796 h 523875"/>
              <a:gd name="connsiteX24" fmla="*/ 143739 w 533400"/>
              <a:gd name="connsiteY24" fmla="*/ 293991 h 523875"/>
              <a:gd name="connsiteX25" fmla="*/ 143739 w 533400"/>
              <a:gd name="connsiteY25" fmla="*/ 295896 h 523875"/>
              <a:gd name="connsiteX26" fmla="*/ 143739 w 533400"/>
              <a:gd name="connsiteY26" fmla="*/ 410196 h 523875"/>
              <a:gd name="connsiteX27" fmla="*/ 29439 w 533400"/>
              <a:gd name="connsiteY27" fmla="*/ 410196 h 523875"/>
              <a:gd name="connsiteX28" fmla="*/ 864 w 533400"/>
              <a:gd name="connsiteY28" fmla="*/ 381621 h 523875"/>
              <a:gd name="connsiteX29" fmla="*/ 864 w 533400"/>
              <a:gd name="connsiteY29" fmla="*/ 201408 h 523875"/>
              <a:gd name="connsiteX30" fmla="*/ 11151 w 533400"/>
              <a:gd name="connsiteY30" fmla="*/ 175405 h 523875"/>
              <a:gd name="connsiteX31" fmla="*/ 56300 w 533400"/>
              <a:gd name="connsiteY31" fmla="*/ 127018 h 523875"/>
              <a:gd name="connsiteX32" fmla="*/ 84112 w 533400"/>
              <a:gd name="connsiteY32" fmla="*/ 114921 h 523875"/>
              <a:gd name="connsiteX33" fmla="*/ 143739 w 533400"/>
              <a:gd name="connsiteY33" fmla="*/ 114921 h 523875"/>
              <a:gd name="connsiteX34" fmla="*/ 462827 w 533400"/>
              <a:gd name="connsiteY34" fmla="*/ 172071 h 523875"/>
              <a:gd name="connsiteX35" fmla="*/ 448539 w 533400"/>
              <a:gd name="connsiteY35" fmla="*/ 186359 h 523875"/>
              <a:gd name="connsiteX36" fmla="*/ 462827 w 533400"/>
              <a:gd name="connsiteY36" fmla="*/ 200646 h 523875"/>
              <a:gd name="connsiteX37" fmla="*/ 477114 w 533400"/>
              <a:gd name="connsiteY37" fmla="*/ 186359 h 523875"/>
              <a:gd name="connsiteX38" fmla="*/ 462827 w 533400"/>
              <a:gd name="connsiteY38" fmla="*/ 172071 h 523875"/>
              <a:gd name="connsiteX39" fmla="*/ 343764 w 533400"/>
              <a:gd name="connsiteY39" fmla="*/ 621 h 523875"/>
              <a:gd name="connsiteX40" fmla="*/ 372339 w 533400"/>
              <a:gd name="connsiteY40" fmla="*/ 29196 h 523875"/>
              <a:gd name="connsiteX41" fmla="*/ 372339 w 533400"/>
              <a:gd name="connsiteY41" fmla="*/ 105396 h 523875"/>
              <a:gd name="connsiteX42" fmla="*/ 343764 w 533400"/>
              <a:gd name="connsiteY42" fmla="*/ 133971 h 523875"/>
              <a:gd name="connsiteX43" fmla="*/ 191364 w 533400"/>
              <a:gd name="connsiteY43" fmla="*/ 133971 h 523875"/>
              <a:gd name="connsiteX44" fmla="*/ 162789 w 533400"/>
              <a:gd name="connsiteY44" fmla="*/ 105396 h 523875"/>
              <a:gd name="connsiteX45" fmla="*/ 162789 w 533400"/>
              <a:gd name="connsiteY45" fmla="*/ 29196 h 523875"/>
              <a:gd name="connsiteX46" fmla="*/ 191364 w 533400"/>
              <a:gd name="connsiteY46" fmla="*/ 621 h 523875"/>
              <a:gd name="connsiteX47" fmla="*/ 343764 w 533400"/>
              <a:gd name="connsiteY47" fmla="*/ 621 h 523875"/>
            </a:gdLst>
            <a:ahLst/>
            <a:cxnLst/>
            <a:rect l="l" t="t" r="r" b="b"/>
            <a:pathLst>
              <a:path w="533400" h="523875">
                <a:moveTo>
                  <a:pt x="343764" y="276846"/>
                </a:moveTo>
                <a:cubicBezTo>
                  <a:pt x="359576" y="276846"/>
                  <a:pt x="372339" y="289610"/>
                  <a:pt x="372339" y="305421"/>
                </a:cubicBezTo>
                <a:lnTo>
                  <a:pt x="372339" y="495921"/>
                </a:lnTo>
                <a:cubicBezTo>
                  <a:pt x="372339" y="511732"/>
                  <a:pt x="359576" y="524496"/>
                  <a:pt x="343764" y="524496"/>
                </a:cubicBezTo>
                <a:lnTo>
                  <a:pt x="191364" y="524496"/>
                </a:lnTo>
                <a:cubicBezTo>
                  <a:pt x="175552" y="524496"/>
                  <a:pt x="162789" y="511732"/>
                  <a:pt x="162789" y="495921"/>
                </a:cubicBezTo>
                <a:lnTo>
                  <a:pt x="162789" y="305421"/>
                </a:lnTo>
                <a:cubicBezTo>
                  <a:pt x="162789" y="289610"/>
                  <a:pt x="175552" y="276846"/>
                  <a:pt x="191364" y="276846"/>
                </a:cubicBezTo>
                <a:lnTo>
                  <a:pt x="343764" y="276846"/>
                </a:lnTo>
                <a:close/>
                <a:moveTo>
                  <a:pt x="143739" y="114921"/>
                </a:moveTo>
                <a:cubicBezTo>
                  <a:pt x="143739" y="135305"/>
                  <a:pt x="159741" y="151973"/>
                  <a:pt x="179934" y="153021"/>
                </a:cubicBezTo>
                <a:lnTo>
                  <a:pt x="181839" y="153021"/>
                </a:lnTo>
                <a:lnTo>
                  <a:pt x="353289" y="153021"/>
                </a:lnTo>
                <a:cubicBezTo>
                  <a:pt x="373673" y="153021"/>
                  <a:pt x="390341" y="137019"/>
                  <a:pt x="391389" y="116826"/>
                </a:cubicBezTo>
                <a:lnTo>
                  <a:pt x="391389" y="114921"/>
                </a:lnTo>
                <a:lnTo>
                  <a:pt x="505689" y="114921"/>
                </a:lnTo>
                <a:cubicBezTo>
                  <a:pt x="521501" y="114921"/>
                  <a:pt x="534264" y="127685"/>
                  <a:pt x="534264" y="143496"/>
                </a:cubicBezTo>
                <a:lnTo>
                  <a:pt x="534264" y="381621"/>
                </a:lnTo>
                <a:cubicBezTo>
                  <a:pt x="534264" y="397432"/>
                  <a:pt x="521501" y="410196"/>
                  <a:pt x="505689" y="410196"/>
                </a:cubicBezTo>
                <a:lnTo>
                  <a:pt x="391389" y="410196"/>
                </a:lnTo>
                <a:lnTo>
                  <a:pt x="391389" y="295896"/>
                </a:lnTo>
                <a:cubicBezTo>
                  <a:pt x="391389" y="275512"/>
                  <a:pt x="375387" y="258844"/>
                  <a:pt x="355194" y="257796"/>
                </a:cubicBezTo>
                <a:lnTo>
                  <a:pt x="353289" y="257796"/>
                </a:lnTo>
                <a:lnTo>
                  <a:pt x="181839" y="257796"/>
                </a:lnTo>
                <a:cubicBezTo>
                  <a:pt x="161455" y="257796"/>
                  <a:pt x="144787" y="273798"/>
                  <a:pt x="143739" y="293991"/>
                </a:cubicBezTo>
                <a:lnTo>
                  <a:pt x="143739" y="295896"/>
                </a:lnTo>
                <a:lnTo>
                  <a:pt x="143739" y="410196"/>
                </a:lnTo>
                <a:lnTo>
                  <a:pt x="29439" y="410196"/>
                </a:lnTo>
                <a:cubicBezTo>
                  <a:pt x="13627" y="410196"/>
                  <a:pt x="864" y="397432"/>
                  <a:pt x="864" y="381621"/>
                </a:cubicBezTo>
                <a:lnTo>
                  <a:pt x="864" y="201408"/>
                </a:lnTo>
                <a:cubicBezTo>
                  <a:pt x="864" y="191788"/>
                  <a:pt x="4484" y="182454"/>
                  <a:pt x="11151" y="175405"/>
                </a:cubicBezTo>
                <a:lnTo>
                  <a:pt x="56300" y="127018"/>
                </a:lnTo>
                <a:cubicBezTo>
                  <a:pt x="63538" y="119303"/>
                  <a:pt x="73635" y="114921"/>
                  <a:pt x="84112" y="114921"/>
                </a:cubicBezTo>
                <a:lnTo>
                  <a:pt x="143739" y="114921"/>
                </a:lnTo>
                <a:close/>
                <a:moveTo>
                  <a:pt x="462827" y="172071"/>
                </a:moveTo>
                <a:cubicBezTo>
                  <a:pt x="454921" y="172071"/>
                  <a:pt x="448539" y="178453"/>
                  <a:pt x="448539" y="186359"/>
                </a:cubicBezTo>
                <a:cubicBezTo>
                  <a:pt x="448539" y="194264"/>
                  <a:pt x="454921" y="200646"/>
                  <a:pt x="462827" y="200646"/>
                </a:cubicBezTo>
                <a:cubicBezTo>
                  <a:pt x="470732" y="200646"/>
                  <a:pt x="477114" y="194264"/>
                  <a:pt x="477114" y="186359"/>
                </a:cubicBezTo>
                <a:cubicBezTo>
                  <a:pt x="477114" y="178453"/>
                  <a:pt x="470732" y="172071"/>
                  <a:pt x="462827" y="172071"/>
                </a:cubicBezTo>
                <a:close/>
                <a:moveTo>
                  <a:pt x="343764" y="621"/>
                </a:moveTo>
                <a:cubicBezTo>
                  <a:pt x="359576" y="621"/>
                  <a:pt x="372339" y="13385"/>
                  <a:pt x="372339" y="29196"/>
                </a:cubicBezTo>
                <a:lnTo>
                  <a:pt x="372339" y="105396"/>
                </a:lnTo>
                <a:cubicBezTo>
                  <a:pt x="372339" y="121207"/>
                  <a:pt x="359576" y="133971"/>
                  <a:pt x="343764" y="133971"/>
                </a:cubicBezTo>
                <a:lnTo>
                  <a:pt x="191364" y="133971"/>
                </a:lnTo>
                <a:cubicBezTo>
                  <a:pt x="175552" y="133971"/>
                  <a:pt x="162789" y="121207"/>
                  <a:pt x="162789" y="105396"/>
                </a:cubicBezTo>
                <a:lnTo>
                  <a:pt x="162789" y="29196"/>
                </a:lnTo>
                <a:cubicBezTo>
                  <a:pt x="162789" y="13385"/>
                  <a:pt x="175552" y="621"/>
                  <a:pt x="191364" y="621"/>
                </a:cubicBezTo>
                <a:lnTo>
                  <a:pt x="343764" y="621"/>
                </a:lnTo>
                <a:close/>
              </a:path>
            </a:pathLst>
          </a:custGeom>
          <a:solidFill>
            <a:srgbClr val="FFFFFF">
              <a:alpha val="100000"/>
            </a:srgbClr>
          </a:solidFill>
          <a:ln w="12700" cap="rnd">
            <a:noFill/>
            <a:round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73099" y="2458296"/>
            <a:ext cx="3470134" cy="234780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状态更新方程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466776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离散时间运动学模型</a:t>
            </a:r>
            <a:endParaRPr kumimoji="1"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685961" y="330467"/>
            <a:ext cx="490273" cy="72000"/>
            <a:chOff x="685961" y="330467"/>
            <a:chExt cx="490273" cy="72000"/>
          </a:xfrm>
        </p:grpSpPr>
        <p:sp>
          <p:nvSpPr>
            <p:cNvPr id="18" name="标题 1"/>
            <p:cNvSpPr txBox="1"/>
            <p:nvPr/>
          </p:nvSpPr>
          <p:spPr>
            <a:xfrm>
              <a:off x="1104234" y="330467"/>
              <a:ext cx="72000" cy="7200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964810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825385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685961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76135" y="4436745"/>
            <a:ext cx="2886075" cy="131445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38100" y="0"/>
            <a:ext cx="12230100" cy="6896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838325" y="-1107290"/>
            <a:ext cx="9350376" cy="9350372"/>
          </a:xfrm>
          <a:prstGeom prst="arc">
            <a:avLst>
              <a:gd name="adj1" fmla="val 18716968"/>
              <a:gd name="adj2" fmla="val 2846181"/>
            </a:avLst>
          </a:prstGeom>
          <a:noFill/>
          <a:ln w="12700" cap="sq">
            <a:gradFill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1829582"/>
            <a:ext cx="6486182" cy="3490914"/>
          </a:xfrm>
          <a:custGeom>
            <a:avLst/>
            <a:gdLst>
              <a:gd name="connsiteX0" fmla="*/ 0 w 6486182"/>
              <a:gd name="connsiteY0" fmla="*/ 0 h 3490914"/>
              <a:gd name="connsiteX1" fmla="*/ 4740726 w 6486182"/>
              <a:gd name="connsiteY1" fmla="*/ 0 h 3490914"/>
              <a:gd name="connsiteX2" fmla="*/ 6486182 w 6486182"/>
              <a:gd name="connsiteY2" fmla="*/ 1745457 h 3490914"/>
              <a:gd name="connsiteX3" fmla="*/ 6486181 w 6486182"/>
              <a:gd name="connsiteY3" fmla="*/ 1745457 h 3490914"/>
              <a:gd name="connsiteX4" fmla="*/ 4740724 w 6486182"/>
              <a:gd name="connsiteY4" fmla="*/ 3490914 h 3490914"/>
              <a:gd name="connsiteX5" fmla="*/ 0 w 6486182"/>
              <a:gd name="connsiteY5" fmla="*/ 3490913 h 3490914"/>
            </a:gdLst>
            <a:ahLst/>
            <a:cxnLst/>
            <a:rect l="l" t="t" r="r" b="b"/>
            <a:pathLst>
              <a:path w="6486182" h="3490914">
                <a:moveTo>
                  <a:pt x="0" y="0"/>
                </a:moveTo>
                <a:lnTo>
                  <a:pt x="4740726" y="0"/>
                </a:lnTo>
                <a:cubicBezTo>
                  <a:pt x="5704714" y="0"/>
                  <a:pt x="6486182" y="781468"/>
                  <a:pt x="6486182" y="1745457"/>
                </a:cubicBezTo>
                <a:lnTo>
                  <a:pt x="6486181" y="1745457"/>
                </a:lnTo>
                <a:cubicBezTo>
                  <a:pt x="6486181" y="2709446"/>
                  <a:pt x="5704713" y="3490914"/>
                  <a:pt x="4740724" y="3490914"/>
                </a:cubicBezTo>
                <a:lnTo>
                  <a:pt x="0" y="349091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9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862976" y="1555308"/>
            <a:ext cx="744810" cy="851280"/>
          </a:xfrm>
          <a:custGeom>
            <a:avLst/>
            <a:gdLst>
              <a:gd name="T0" fmla="*/ 626 w 644"/>
              <a:gd name="T1" fmla="*/ 172 h 736"/>
              <a:gd name="T2" fmla="*/ 340 w 644"/>
              <a:gd name="T3" fmla="*/ 6 h 736"/>
              <a:gd name="T4" fmla="*/ 304 w 644"/>
              <a:gd name="T5" fmla="*/ 6 h 736"/>
              <a:gd name="T6" fmla="*/ 18 w 644"/>
              <a:gd name="T7" fmla="*/ 172 h 736"/>
              <a:gd name="T8" fmla="*/ 0 w 644"/>
              <a:gd name="T9" fmla="*/ 203 h 736"/>
              <a:gd name="T10" fmla="*/ 0 w 644"/>
              <a:gd name="T11" fmla="*/ 533 h 736"/>
              <a:gd name="T12" fmla="*/ 18 w 644"/>
              <a:gd name="T13" fmla="*/ 564 h 736"/>
              <a:gd name="T14" fmla="*/ 304 w 644"/>
              <a:gd name="T15" fmla="*/ 730 h 736"/>
              <a:gd name="T16" fmla="*/ 340 w 644"/>
              <a:gd name="T17" fmla="*/ 730 h 736"/>
              <a:gd name="T18" fmla="*/ 626 w 644"/>
              <a:gd name="T19" fmla="*/ 564 h 736"/>
              <a:gd name="T20" fmla="*/ 644 w 644"/>
              <a:gd name="T21" fmla="*/ 533 h 736"/>
              <a:gd name="T22" fmla="*/ 644 w 644"/>
              <a:gd name="T23" fmla="*/ 203 h 736"/>
              <a:gd name="T24" fmla="*/ 626 w 644"/>
              <a:gd name="T25" fmla="*/ 172 h 736"/>
            </a:gdLst>
            <a:ahLst/>
            <a:cxnLst/>
            <a:rect l="0" t="0" r="r" b="b"/>
            <a:pathLst>
              <a:path w="644" h="736">
                <a:moveTo>
                  <a:pt x="626" y="172"/>
                </a:moveTo>
                <a:cubicBezTo>
                  <a:pt x="340" y="6"/>
                  <a:pt x="340" y="6"/>
                  <a:pt x="340" y="6"/>
                </a:cubicBezTo>
                <a:cubicBezTo>
                  <a:pt x="329" y="0"/>
                  <a:pt x="315" y="0"/>
                  <a:pt x="304" y="6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7" y="178"/>
                  <a:pt x="0" y="190"/>
                  <a:pt x="0" y="203"/>
                </a:cubicBezTo>
                <a:cubicBezTo>
                  <a:pt x="0" y="533"/>
                  <a:pt x="0" y="533"/>
                  <a:pt x="0" y="533"/>
                </a:cubicBezTo>
                <a:cubicBezTo>
                  <a:pt x="0" y="546"/>
                  <a:pt x="7" y="558"/>
                  <a:pt x="18" y="564"/>
                </a:cubicBezTo>
                <a:cubicBezTo>
                  <a:pt x="304" y="730"/>
                  <a:pt x="304" y="730"/>
                  <a:pt x="304" y="730"/>
                </a:cubicBezTo>
                <a:cubicBezTo>
                  <a:pt x="315" y="736"/>
                  <a:pt x="329" y="736"/>
                  <a:pt x="340" y="730"/>
                </a:cubicBezTo>
                <a:cubicBezTo>
                  <a:pt x="626" y="564"/>
                  <a:pt x="626" y="564"/>
                  <a:pt x="626" y="564"/>
                </a:cubicBezTo>
                <a:cubicBezTo>
                  <a:pt x="637" y="558"/>
                  <a:pt x="644" y="546"/>
                  <a:pt x="644" y="533"/>
                </a:cubicBezTo>
                <a:cubicBezTo>
                  <a:pt x="644" y="203"/>
                  <a:pt x="644" y="203"/>
                  <a:pt x="644" y="203"/>
                </a:cubicBezTo>
                <a:cubicBezTo>
                  <a:pt x="644" y="190"/>
                  <a:pt x="637" y="178"/>
                  <a:pt x="626" y="172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1">
                  <a:lumMod val="98000"/>
                  <a:lumOff val="2000"/>
                </a:schemeClr>
              </a:gs>
            </a:gsLst>
            <a:lin ang="5400000" scaled="0"/>
          </a:gradFill>
          <a:ln cap="sq">
            <a:noFill/>
          </a:ln>
          <a:effectLst>
            <a:outerShdw blurRad="330200" dist="203200" dir="5400000" sx="90000" sy="90000" algn="t" rotWithShape="0">
              <a:schemeClr val="accent1">
                <a:lumMod val="50000"/>
                <a:alpha val="6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912116" y="1611472"/>
            <a:ext cx="646527" cy="738949"/>
          </a:xfrm>
          <a:custGeom>
            <a:avLst/>
            <a:gdLst>
              <a:gd name="T0" fmla="*/ 626 w 644"/>
              <a:gd name="T1" fmla="*/ 172 h 736"/>
              <a:gd name="T2" fmla="*/ 340 w 644"/>
              <a:gd name="T3" fmla="*/ 6 h 736"/>
              <a:gd name="T4" fmla="*/ 304 w 644"/>
              <a:gd name="T5" fmla="*/ 6 h 736"/>
              <a:gd name="T6" fmla="*/ 18 w 644"/>
              <a:gd name="T7" fmla="*/ 172 h 736"/>
              <a:gd name="T8" fmla="*/ 0 w 644"/>
              <a:gd name="T9" fmla="*/ 203 h 736"/>
              <a:gd name="T10" fmla="*/ 0 w 644"/>
              <a:gd name="T11" fmla="*/ 533 h 736"/>
              <a:gd name="T12" fmla="*/ 18 w 644"/>
              <a:gd name="T13" fmla="*/ 564 h 736"/>
              <a:gd name="T14" fmla="*/ 304 w 644"/>
              <a:gd name="T15" fmla="*/ 730 h 736"/>
              <a:gd name="T16" fmla="*/ 340 w 644"/>
              <a:gd name="T17" fmla="*/ 730 h 736"/>
              <a:gd name="T18" fmla="*/ 626 w 644"/>
              <a:gd name="T19" fmla="*/ 564 h 736"/>
              <a:gd name="T20" fmla="*/ 644 w 644"/>
              <a:gd name="T21" fmla="*/ 533 h 736"/>
              <a:gd name="T22" fmla="*/ 644 w 644"/>
              <a:gd name="T23" fmla="*/ 203 h 736"/>
              <a:gd name="T24" fmla="*/ 626 w 644"/>
              <a:gd name="T25" fmla="*/ 172 h 736"/>
            </a:gdLst>
            <a:ahLst/>
            <a:cxnLst/>
            <a:rect l="0" t="0" r="r" b="b"/>
            <a:pathLst>
              <a:path w="644" h="736">
                <a:moveTo>
                  <a:pt x="626" y="172"/>
                </a:moveTo>
                <a:cubicBezTo>
                  <a:pt x="340" y="6"/>
                  <a:pt x="340" y="6"/>
                  <a:pt x="340" y="6"/>
                </a:cubicBezTo>
                <a:cubicBezTo>
                  <a:pt x="329" y="0"/>
                  <a:pt x="315" y="0"/>
                  <a:pt x="304" y="6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7" y="178"/>
                  <a:pt x="0" y="190"/>
                  <a:pt x="0" y="203"/>
                </a:cubicBezTo>
                <a:cubicBezTo>
                  <a:pt x="0" y="533"/>
                  <a:pt x="0" y="533"/>
                  <a:pt x="0" y="533"/>
                </a:cubicBezTo>
                <a:cubicBezTo>
                  <a:pt x="0" y="546"/>
                  <a:pt x="7" y="558"/>
                  <a:pt x="18" y="564"/>
                </a:cubicBezTo>
                <a:cubicBezTo>
                  <a:pt x="304" y="730"/>
                  <a:pt x="304" y="730"/>
                  <a:pt x="304" y="730"/>
                </a:cubicBezTo>
                <a:cubicBezTo>
                  <a:pt x="315" y="736"/>
                  <a:pt x="329" y="736"/>
                  <a:pt x="340" y="730"/>
                </a:cubicBezTo>
                <a:cubicBezTo>
                  <a:pt x="626" y="564"/>
                  <a:pt x="626" y="564"/>
                  <a:pt x="626" y="564"/>
                </a:cubicBezTo>
                <a:cubicBezTo>
                  <a:pt x="637" y="558"/>
                  <a:pt x="644" y="546"/>
                  <a:pt x="644" y="533"/>
                </a:cubicBezTo>
                <a:cubicBezTo>
                  <a:pt x="644" y="203"/>
                  <a:pt x="644" y="203"/>
                  <a:pt x="644" y="203"/>
                </a:cubicBezTo>
                <a:cubicBezTo>
                  <a:pt x="644" y="190"/>
                  <a:pt x="637" y="178"/>
                  <a:pt x="626" y="17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80000"/>
                  <a:lumOff val="20000"/>
                </a:schemeClr>
              </a:gs>
            </a:gsLst>
            <a:lin ang="270000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746416" y="1563628"/>
            <a:ext cx="3340376" cy="82227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MATLAB中用state_mpc表示系统状态，C++中用state表示，更新时依据控制输入。</a:t>
            </a:r>
            <a:endParaRPr kumimoji="1" lang="zh-CN" altLang="en-US"/>
          </a:p>
        </p:txBody>
      </p:sp>
      <p:grpSp>
        <p:nvGrpSpPr>
          <p:cNvPr id="8" name="组合 7"/>
          <p:cNvGrpSpPr/>
          <p:nvPr/>
        </p:nvGrpSpPr>
        <p:grpSpPr>
          <a:xfrm>
            <a:off x="7239462" y="3155046"/>
            <a:ext cx="744810" cy="851280"/>
            <a:chOff x="7239462" y="3155046"/>
            <a:chExt cx="744810" cy="851280"/>
          </a:xfrm>
        </p:grpSpPr>
        <p:sp>
          <p:nvSpPr>
            <p:cNvPr id="9" name="标题 1"/>
            <p:cNvSpPr txBox="1"/>
            <p:nvPr/>
          </p:nvSpPr>
          <p:spPr>
            <a:xfrm>
              <a:off x="7239462" y="3155046"/>
              <a:ext cx="744810" cy="851280"/>
            </a:xfrm>
            <a:custGeom>
              <a:avLst/>
              <a:gdLst>
                <a:gd name="T0" fmla="*/ 626 w 644"/>
                <a:gd name="T1" fmla="*/ 172 h 736"/>
                <a:gd name="T2" fmla="*/ 340 w 644"/>
                <a:gd name="T3" fmla="*/ 6 h 736"/>
                <a:gd name="T4" fmla="*/ 304 w 644"/>
                <a:gd name="T5" fmla="*/ 6 h 736"/>
                <a:gd name="T6" fmla="*/ 18 w 644"/>
                <a:gd name="T7" fmla="*/ 172 h 736"/>
                <a:gd name="T8" fmla="*/ 0 w 644"/>
                <a:gd name="T9" fmla="*/ 203 h 736"/>
                <a:gd name="T10" fmla="*/ 0 w 644"/>
                <a:gd name="T11" fmla="*/ 533 h 736"/>
                <a:gd name="T12" fmla="*/ 18 w 644"/>
                <a:gd name="T13" fmla="*/ 564 h 736"/>
                <a:gd name="T14" fmla="*/ 304 w 644"/>
                <a:gd name="T15" fmla="*/ 730 h 736"/>
                <a:gd name="T16" fmla="*/ 340 w 644"/>
                <a:gd name="T17" fmla="*/ 730 h 736"/>
                <a:gd name="T18" fmla="*/ 626 w 644"/>
                <a:gd name="T19" fmla="*/ 564 h 736"/>
                <a:gd name="T20" fmla="*/ 644 w 644"/>
                <a:gd name="T21" fmla="*/ 533 h 736"/>
                <a:gd name="T22" fmla="*/ 644 w 644"/>
                <a:gd name="T23" fmla="*/ 203 h 736"/>
                <a:gd name="T24" fmla="*/ 626 w 644"/>
                <a:gd name="T25" fmla="*/ 172 h 736"/>
              </a:gdLst>
              <a:ahLst/>
              <a:cxnLst/>
              <a:rect l="0" t="0" r="r" b="b"/>
              <a:pathLst>
                <a:path w="644" h="736">
                  <a:moveTo>
                    <a:pt x="626" y="172"/>
                  </a:moveTo>
                  <a:cubicBezTo>
                    <a:pt x="340" y="6"/>
                    <a:pt x="340" y="6"/>
                    <a:pt x="340" y="6"/>
                  </a:cubicBezTo>
                  <a:cubicBezTo>
                    <a:pt x="329" y="0"/>
                    <a:pt x="315" y="0"/>
                    <a:pt x="304" y="6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7" y="178"/>
                    <a:pt x="0" y="190"/>
                    <a:pt x="0" y="203"/>
                  </a:cubicBezTo>
                  <a:cubicBezTo>
                    <a:pt x="0" y="533"/>
                    <a:pt x="0" y="533"/>
                    <a:pt x="0" y="533"/>
                  </a:cubicBezTo>
                  <a:cubicBezTo>
                    <a:pt x="0" y="546"/>
                    <a:pt x="7" y="558"/>
                    <a:pt x="18" y="564"/>
                  </a:cubicBezTo>
                  <a:cubicBezTo>
                    <a:pt x="304" y="730"/>
                    <a:pt x="304" y="730"/>
                    <a:pt x="304" y="730"/>
                  </a:cubicBezTo>
                  <a:cubicBezTo>
                    <a:pt x="315" y="736"/>
                    <a:pt x="329" y="736"/>
                    <a:pt x="340" y="730"/>
                  </a:cubicBezTo>
                  <a:cubicBezTo>
                    <a:pt x="626" y="564"/>
                    <a:pt x="626" y="564"/>
                    <a:pt x="626" y="564"/>
                  </a:cubicBezTo>
                  <a:cubicBezTo>
                    <a:pt x="637" y="558"/>
                    <a:pt x="644" y="546"/>
                    <a:pt x="644" y="533"/>
                  </a:cubicBezTo>
                  <a:cubicBezTo>
                    <a:pt x="644" y="203"/>
                    <a:pt x="644" y="203"/>
                    <a:pt x="644" y="203"/>
                  </a:cubicBezTo>
                  <a:cubicBezTo>
                    <a:pt x="644" y="190"/>
                    <a:pt x="637" y="178"/>
                    <a:pt x="626" y="172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2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ln cap="sq">
              <a:noFill/>
            </a:ln>
            <a:effectLst>
              <a:outerShdw blurRad="330200" dist="203200" dir="5400000" sx="90000" sy="90000" algn="t" rotWithShape="0">
                <a:schemeClr val="accent2">
                  <a:lumMod val="50000"/>
                  <a:alpha val="65000"/>
                </a:schemeClr>
              </a:outerShdw>
            </a:effectLst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7288601" y="3211214"/>
              <a:ext cx="646527" cy="738949"/>
            </a:xfrm>
            <a:custGeom>
              <a:avLst/>
              <a:gdLst>
                <a:gd name="T0" fmla="*/ 626 w 644"/>
                <a:gd name="T1" fmla="*/ 172 h 736"/>
                <a:gd name="T2" fmla="*/ 340 w 644"/>
                <a:gd name="T3" fmla="*/ 6 h 736"/>
                <a:gd name="T4" fmla="*/ 304 w 644"/>
                <a:gd name="T5" fmla="*/ 6 h 736"/>
                <a:gd name="T6" fmla="*/ 18 w 644"/>
                <a:gd name="T7" fmla="*/ 172 h 736"/>
                <a:gd name="T8" fmla="*/ 0 w 644"/>
                <a:gd name="T9" fmla="*/ 203 h 736"/>
                <a:gd name="T10" fmla="*/ 0 w 644"/>
                <a:gd name="T11" fmla="*/ 533 h 736"/>
                <a:gd name="T12" fmla="*/ 18 w 644"/>
                <a:gd name="T13" fmla="*/ 564 h 736"/>
                <a:gd name="T14" fmla="*/ 304 w 644"/>
                <a:gd name="T15" fmla="*/ 730 h 736"/>
                <a:gd name="T16" fmla="*/ 340 w 644"/>
                <a:gd name="T17" fmla="*/ 730 h 736"/>
                <a:gd name="T18" fmla="*/ 626 w 644"/>
                <a:gd name="T19" fmla="*/ 564 h 736"/>
                <a:gd name="T20" fmla="*/ 644 w 644"/>
                <a:gd name="T21" fmla="*/ 533 h 736"/>
                <a:gd name="T22" fmla="*/ 644 w 644"/>
                <a:gd name="T23" fmla="*/ 203 h 736"/>
                <a:gd name="T24" fmla="*/ 626 w 644"/>
                <a:gd name="T25" fmla="*/ 172 h 736"/>
              </a:gdLst>
              <a:ahLst/>
              <a:cxnLst/>
              <a:rect l="0" t="0" r="r" b="b"/>
              <a:pathLst>
                <a:path w="644" h="736">
                  <a:moveTo>
                    <a:pt x="626" y="172"/>
                  </a:moveTo>
                  <a:cubicBezTo>
                    <a:pt x="340" y="6"/>
                    <a:pt x="340" y="6"/>
                    <a:pt x="340" y="6"/>
                  </a:cubicBezTo>
                  <a:cubicBezTo>
                    <a:pt x="329" y="0"/>
                    <a:pt x="315" y="0"/>
                    <a:pt x="304" y="6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7" y="178"/>
                    <a:pt x="0" y="190"/>
                    <a:pt x="0" y="203"/>
                  </a:cubicBezTo>
                  <a:cubicBezTo>
                    <a:pt x="0" y="533"/>
                    <a:pt x="0" y="533"/>
                    <a:pt x="0" y="533"/>
                  </a:cubicBezTo>
                  <a:cubicBezTo>
                    <a:pt x="0" y="546"/>
                    <a:pt x="7" y="558"/>
                    <a:pt x="18" y="564"/>
                  </a:cubicBezTo>
                  <a:cubicBezTo>
                    <a:pt x="304" y="730"/>
                    <a:pt x="304" y="730"/>
                    <a:pt x="304" y="730"/>
                  </a:cubicBezTo>
                  <a:cubicBezTo>
                    <a:pt x="315" y="736"/>
                    <a:pt x="329" y="736"/>
                    <a:pt x="340" y="730"/>
                  </a:cubicBezTo>
                  <a:cubicBezTo>
                    <a:pt x="626" y="564"/>
                    <a:pt x="626" y="564"/>
                    <a:pt x="626" y="564"/>
                  </a:cubicBezTo>
                  <a:cubicBezTo>
                    <a:pt x="637" y="558"/>
                    <a:pt x="644" y="546"/>
                    <a:pt x="644" y="533"/>
                  </a:cubicBezTo>
                  <a:cubicBezTo>
                    <a:pt x="644" y="203"/>
                    <a:pt x="644" y="203"/>
                    <a:pt x="644" y="203"/>
                  </a:cubicBezTo>
                  <a:cubicBezTo>
                    <a:pt x="644" y="190"/>
                    <a:pt x="637" y="178"/>
                    <a:pt x="626" y="17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80000"/>
                    <a:lumOff val="20000"/>
                  </a:schemeClr>
                </a:gs>
              </a:gsLst>
              <a:lin ang="2700000" scaled="0"/>
            </a:gradFill>
            <a:ln cap="sq">
              <a:noFill/>
            </a:ln>
            <a:effectLst/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7477315" y="3446825"/>
              <a:ext cx="269101" cy="248936"/>
            </a:xfrm>
            <a:custGeom>
              <a:avLst/>
              <a:gdLst>
                <a:gd name="connsiteX0" fmla="*/ 2136435 w 5834559"/>
                <a:gd name="connsiteY0" fmla="*/ 643126 h 5397372"/>
                <a:gd name="connsiteX1" fmla="*/ 3716657 w 5834559"/>
                <a:gd name="connsiteY1" fmla="*/ 643126 h 5397372"/>
                <a:gd name="connsiteX2" fmla="*/ 3716657 w 5834559"/>
                <a:gd name="connsiteY2" fmla="*/ 1064855 h 5397372"/>
                <a:gd name="connsiteX3" fmla="*/ 2136435 w 5834559"/>
                <a:gd name="connsiteY3" fmla="*/ 1064855 h 5397372"/>
                <a:gd name="connsiteX4" fmla="*/ 693741 w 5834559"/>
                <a:gd name="connsiteY4" fmla="*/ 643126 h 5397372"/>
                <a:gd name="connsiteX5" fmla="*/ 1550121 w 5834559"/>
                <a:gd name="connsiteY5" fmla="*/ 643126 h 5397372"/>
                <a:gd name="connsiteX6" fmla="*/ 1550121 w 5834559"/>
                <a:gd name="connsiteY6" fmla="*/ 1064855 h 5397372"/>
                <a:gd name="connsiteX7" fmla="*/ 693741 w 5834559"/>
                <a:gd name="connsiteY7" fmla="*/ 1064855 h 5397372"/>
                <a:gd name="connsiteX8" fmla="*/ 421729 w 5834559"/>
                <a:gd name="connsiteY8" fmla="*/ 1336867 h 5397372"/>
                <a:gd name="connsiteX9" fmla="*/ 421729 w 5834559"/>
                <a:gd name="connsiteY9" fmla="*/ 2079805 h 5397372"/>
                <a:gd name="connsiteX10" fmla="*/ 5412133 w 5834559"/>
                <a:gd name="connsiteY10" fmla="*/ 2079805 h 5397372"/>
                <a:gd name="connsiteX11" fmla="*/ 5412133 w 5834559"/>
                <a:gd name="connsiteY11" fmla="*/ 1336867 h 5397372"/>
                <a:gd name="connsiteX12" fmla="*/ 5140113 w 5834559"/>
                <a:gd name="connsiteY12" fmla="*/ 1064855 h 5397372"/>
                <a:gd name="connsiteX13" fmla="*/ 4302971 w 5834559"/>
                <a:gd name="connsiteY13" fmla="*/ 1064855 h 5397372"/>
                <a:gd name="connsiteX14" fmla="*/ 4302971 w 5834559"/>
                <a:gd name="connsiteY14" fmla="*/ 643126 h 5397372"/>
                <a:gd name="connsiteX15" fmla="*/ 5140113 w 5834559"/>
                <a:gd name="connsiteY15" fmla="*/ 643126 h 5397372"/>
                <a:gd name="connsiteX16" fmla="*/ 5834559 w 5834559"/>
                <a:gd name="connsiteY16" fmla="*/ 1336867 h 5397372"/>
                <a:gd name="connsiteX17" fmla="*/ 5834559 w 5834559"/>
                <a:gd name="connsiteY17" fmla="*/ 4703631 h 5397372"/>
                <a:gd name="connsiteX18" fmla="*/ 5140818 w 5834559"/>
                <a:gd name="connsiteY18" fmla="*/ 5397372 h 5397372"/>
                <a:gd name="connsiteX19" fmla="*/ 693741 w 5834559"/>
                <a:gd name="connsiteY19" fmla="*/ 5397372 h 5397372"/>
                <a:gd name="connsiteX20" fmla="*/ 0 w 5834559"/>
                <a:gd name="connsiteY20" fmla="*/ 4703631 h 5397372"/>
                <a:gd name="connsiteX21" fmla="*/ 0 w 5834559"/>
                <a:gd name="connsiteY21" fmla="*/ 2501529 h 5397372"/>
                <a:gd name="connsiteX22" fmla="*/ 0 w 5834559"/>
                <a:gd name="connsiteY22" fmla="*/ 2079805 h 5397372"/>
                <a:gd name="connsiteX23" fmla="*/ 0 w 5834559"/>
                <a:gd name="connsiteY23" fmla="*/ 1336867 h 5397372"/>
                <a:gd name="connsiteX24" fmla="*/ 693741 w 5834559"/>
                <a:gd name="connsiteY24" fmla="*/ 643126 h 5397372"/>
                <a:gd name="connsiteX25" fmla="*/ 3997242 w 5834559"/>
                <a:gd name="connsiteY25" fmla="*/ 0 h 5397372"/>
                <a:gd name="connsiteX26" fmla="*/ 4208106 w 5834559"/>
                <a:gd name="connsiteY26" fmla="*/ 210864 h 5397372"/>
                <a:gd name="connsiteX27" fmla="*/ 4208106 w 5834559"/>
                <a:gd name="connsiteY27" fmla="*/ 1506961 h 5397372"/>
                <a:gd name="connsiteX28" fmla="*/ 3997242 w 5834559"/>
                <a:gd name="connsiteY28" fmla="*/ 1718528 h 5397372"/>
                <a:gd name="connsiteX29" fmla="*/ 3786378 w 5834559"/>
                <a:gd name="connsiteY29" fmla="*/ 1507664 h 5397372"/>
                <a:gd name="connsiteX30" fmla="*/ 3786378 w 5834559"/>
                <a:gd name="connsiteY30" fmla="*/ 210864 h 5397372"/>
                <a:gd name="connsiteX31" fmla="*/ 3997242 w 5834559"/>
                <a:gd name="connsiteY31" fmla="*/ 0 h 5397372"/>
                <a:gd name="connsiteX32" fmla="*/ 1836609 w 5834559"/>
                <a:gd name="connsiteY32" fmla="*/ 0 h 5397372"/>
                <a:gd name="connsiteX33" fmla="*/ 2047469 w 5834559"/>
                <a:gd name="connsiteY33" fmla="*/ 210864 h 5397372"/>
                <a:gd name="connsiteX34" fmla="*/ 2047469 w 5834559"/>
                <a:gd name="connsiteY34" fmla="*/ 1506961 h 5397372"/>
                <a:gd name="connsiteX35" fmla="*/ 1836609 w 5834559"/>
                <a:gd name="connsiteY35" fmla="*/ 1718528 h 5397372"/>
                <a:gd name="connsiteX36" fmla="*/ 1625745 w 5834559"/>
                <a:gd name="connsiteY36" fmla="*/ 1507664 h 5397372"/>
                <a:gd name="connsiteX37" fmla="*/ 1625745 w 5834559"/>
                <a:gd name="connsiteY37" fmla="*/ 210864 h 5397372"/>
                <a:gd name="connsiteX38" fmla="*/ 1836609 w 5834559"/>
                <a:gd name="connsiteY38" fmla="*/ 0 h 5397372"/>
              </a:gdLst>
              <a:ahLst/>
              <a:cxnLst/>
              <a:rect l="l" t="t" r="r" b="b"/>
              <a:pathLst>
                <a:path w="5834559" h="5397372">
                  <a:moveTo>
                    <a:pt x="2136435" y="643126"/>
                  </a:moveTo>
                  <a:lnTo>
                    <a:pt x="3716657" y="643126"/>
                  </a:lnTo>
                  <a:lnTo>
                    <a:pt x="3716657" y="1064855"/>
                  </a:lnTo>
                  <a:lnTo>
                    <a:pt x="2136435" y="1064855"/>
                  </a:lnTo>
                  <a:close/>
                  <a:moveTo>
                    <a:pt x="693741" y="643126"/>
                  </a:moveTo>
                  <a:lnTo>
                    <a:pt x="1550121" y="643126"/>
                  </a:lnTo>
                  <a:lnTo>
                    <a:pt x="1550121" y="1064855"/>
                  </a:lnTo>
                  <a:lnTo>
                    <a:pt x="693741" y="1064855"/>
                  </a:lnTo>
                  <a:cubicBezTo>
                    <a:pt x="543320" y="1064855"/>
                    <a:pt x="421729" y="1187151"/>
                    <a:pt x="421729" y="1336867"/>
                  </a:cubicBezTo>
                  <a:lnTo>
                    <a:pt x="421729" y="2079805"/>
                  </a:lnTo>
                  <a:lnTo>
                    <a:pt x="5412133" y="2079805"/>
                  </a:lnTo>
                  <a:lnTo>
                    <a:pt x="5412133" y="1336867"/>
                  </a:lnTo>
                  <a:cubicBezTo>
                    <a:pt x="5412133" y="1186446"/>
                    <a:pt x="5289830" y="1064855"/>
                    <a:pt x="5140113" y="1064855"/>
                  </a:cubicBezTo>
                  <a:lnTo>
                    <a:pt x="4302971" y="1064855"/>
                  </a:lnTo>
                  <a:lnTo>
                    <a:pt x="4302971" y="643126"/>
                  </a:lnTo>
                  <a:lnTo>
                    <a:pt x="5140113" y="643126"/>
                  </a:lnTo>
                  <a:cubicBezTo>
                    <a:pt x="5523184" y="643126"/>
                    <a:pt x="5833854" y="953797"/>
                    <a:pt x="5834559" y="1336867"/>
                  </a:cubicBezTo>
                  <a:lnTo>
                    <a:pt x="5834559" y="4703631"/>
                  </a:lnTo>
                  <a:cubicBezTo>
                    <a:pt x="5834559" y="5085292"/>
                    <a:pt x="5522479" y="5397372"/>
                    <a:pt x="5140818" y="5397372"/>
                  </a:cubicBezTo>
                  <a:lnTo>
                    <a:pt x="693741" y="5397372"/>
                  </a:lnTo>
                  <a:cubicBezTo>
                    <a:pt x="312080" y="5397372"/>
                    <a:pt x="0" y="5085292"/>
                    <a:pt x="0" y="4703631"/>
                  </a:cubicBezTo>
                  <a:lnTo>
                    <a:pt x="0" y="2501529"/>
                  </a:lnTo>
                  <a:lnTo>
                    <a:pt x="0" y="2079805"/>
                  </a:lnTo>
                  <a:lnTo>
                    <a:pt x="0" y="1336867"/>
                  </a:lnTo>
                  <a:cubicBezTo>
                    <a:pt x="0" y="953797"/>
                    <a:pt x="310671" y="643126"/>
                    <a:pt x="693741" y="643126"/>
                  </a:cubicBezTo>
                  <a:close/>
                  <a:moveTo>
                    <a:pt x="3997242" y="0"/>
                  </a:moveTo>
                  <a:cubicBezTo>
                    <a:pt x="4113920" y="0"/>
                    <a:pt x="4208106" y="94186"/>
                    <a:pt x="4208106" y="210864"/>
                  </a:cubicBezTo>
                  <a:lnTo>
                    <a:pt x="4208106" y="1506961"/>
                  </a:lnTo>
                  <a:cubicBezTo>
                    <a:pt x="4208106" y="1623639"/>
                    <a:pt x="4113920" y="1718528"/>
                    <a:pt x="3997242" y="1718528"/>
                  </a:cubicBezTo>
                  <a:cubicBezTo>
                    <a:pt x="3880564" y="1718528"/>
                    <a:pt x="3786378" y="1624342"/>
                    <a:pt x="3786378" y="1507664"/>
                  </a:cubicBezTo>
                  <a:lnTo>
                    <a:pt x="3786378" y="210864"/>
                  </a:lnTo>
                  <a:cubicBezTo>
                    <a:pt x="3786378" y="94186"/>
                    <a:pt x="3880564" y="0"/>
                    <a:pt x="3997242" y="0"/>
                  </a:cubicBezTo>
                  <a:close/>
                  <a:moveTo>
                    <a:pt x="1836609" y="0"/>
                  </a:moveTo>
                  <a:cubicBezTo>
                    <a:pt x="1953287" y="0"/>
                    <a:pt x="2047469" y="94186"/>
                    <a:pt x="2047469" y="210864"/>
                  </a:cubicBezTo>
                  <a:lnTo>
                    <a:pt x="2047469" y="1506961"/>
                  </a:lnTo>
                  <a:cubicBezTo>
                    <a:pt x="2047469" y="1623639"/>
                    <a:pt x="1953287" y="1718528"/>
                    <a:pt x="1836609" y="1718528"/>
                  </a:cubicBezTo>
                  <a:cubicBezTo>
                    <a:pt x="1719932" y="1718528"/>
                    <a:pt x="1625745" y="1624342"/>
                    <a:pt x="1625745" y="1507664"/>
                  </a:cubicBezTo>
                  <a:lnTo>
                    <a:pt x="1625745" y="210864"/>
                  </a:lnTo>
                  <a:cubicBezTo>
                    <a:pt x="1625745" y="94186"/>
                    <a:pt x="1719932" y="0"/>
                    <a:pt x="1836609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2" name="标题 1"/>
          <p:cNvSpPr txBox="1"/>
          <p:nvPr/>
        </p:nvSpPr>
        <p:spPr>
          <a:xfrm>
            <a:off x="8122902" y="3153285"/>
            <a:ext cx="3340376" cy="82227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状态变量在MATLAB和C++中分别用state_mpc和state表示，更新依赖控制输入。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311274" y="-580238"/>
            <a:ext cx="8296274" cy="8296270"/>
          </a:xfrm>
          <a:prstGeom prst="arc">
            <a:avLst>
              <a:gd name="adj1" fmla="val 19465670"/>
              <a:gd name="adj2" fmla="val 2211151"/>
            </a:avLst>
          </a:prstGeom>
          <a:noFill/>
          <a:ln w="12700" cap="sq">
            <a:gradFill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60400" y="3133861"/>
            <a:ext cx="5087257" cy="88235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MATLAB与C++中状态表示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746416" y="4742942"/>
            <a:ext cx="3340376" cy="82227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状态变量包括位置和角度，控制输入包括线速度和角速度，共同影响状态更新。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862976" y="4734622"/>
            <a:ext cx="744810" cy="851280"/>
          </a:xfrm>
          <a:custGeom>
            <a:avLst/>
            <a:gdLst>
              <a:gd name="T0" fmla="*/ 626 w 644"/>
              <a:gd name="T1" fmla="*/ 172 h 736"/>
              <a:gd name="T2" fmla="*/ 340 w 644"/>
              <a:gd name="T3" fmla="*/ 6 h 736"/>
              <a:gd name="T4" fmla="*/ 304 w 644"/>
              <a:gd name="T5" fmla="*/ 6 h 736"/>
              <a:gd name="T6" fmla="*/ 18 w 644"/>
              <a:gd name="T7" fmla="*/ 172 h 736"/>
              <a:gd name="T8" fmla="*/ 0 w 644"/>
              <a:gd name="T9" fmla="*/ 203 h 736"/>
              <a:gd name="T10" fmla="*/ 0 w 644"/>
              <a:gd name="T11" fmla="*/ 533 h 736"/>
              <a:gd name="T12" fmla="*/ 18 w 644"/>
              <a:gd name="T13" fmla="*/ 564 h 736"/>
              <a:gd name="T14" fmla="*/ 304 w 644"/>
              <a:gd name="T15" fmla="*/ 730 h 736"/>
              <a:gd name="T16" fmla="*/ 340 w 644"/>
              <a:gd name="T17" fmla="*/ 730 h 736"/>
              <a:gd name="T18" fmla="*/ 626 w 644"/>
              <a:gd name="T19" fmla="*/ 564 h 736"/>
              <a:gd name="T20" fmla="*/ 644 w 644"/>
              <a:gd name="T21" fmla="*/ 533 h 736"/>
              <a:gd name="T22" fmla="*/ 644 w 644"/>
              <a:gd name="T23" fmla="*/ 203 h 736"/>
              <a:gd name="T24" fmla="*/ 626 w 644"/>
              <a:gd name="T25" fmla="*/ 172 h 736"/>
            </a:gdLst>
            <a:ahLst/>
            <a:cxnLst/>
            <a:rect l="0" t="0" r="r" b="b"/>
            <a:pathLst>
              <a:path w="644" h="736">
                <a:moveTo>
                  <a:pt x="626" y="172"/>
                </a:moveTo>
                <a:cubicBezTo>
                  <a:pt x="340" y="6"/>
                  <a:pt x="340" y="6"/>
                  <a:pt x="340" y="6"/>
                </a:cubicBezTo>
                <a:cubicBezTo>
                  <a:pt x="329" y="0"/>
                  <a:pt x="315" y="0"/>
                  <a:pt x="304" y="6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7" y="178"/>
                  <a:pt x="0" y="190"/>
                  <a:pt x="0" y="203"/>
                </a:cubicBezTo>
                <a:cubicBezTo>
                  <a:pt x="0" y="533"/>
                  <a:pt x="0" y="533"/>
                  <a:pt x="0" y="533"/>
                </a:cubicBezTo>
                <a:cubicBezTo>
                  <a:pt x="0" y="546"/>
                  <a:pt x="7" y="558"/>
                  <a:pt x="18" y="564"/>
                </a:cubicBezTo>
                <a:cubicBezTo>
                  <a:pt x="304" y="730"/>
                  <a:pt x="304" y="730"/>
                  <a:pt x="304" y="730"/>
                </a:cubicBezTo>
                <a:cubicBezTo>
                  <a:pt x="315" y="736"/>
                  <a:pt x="329" y="736"/>
                  <a:pt x="340" y="730"/>
                </a:cubicBezTo>
                <a:cubicBezTo>
                  <a:pt x="626" y="564"/>
                  <a:pt x="626" y="564"/>
                  <a:pt x="626" y="564"/>
                </a:cubicBezTo>
                <a:cubicBezTo>
                  <a:pt x="637" y="558"/>
                  <a:pt x="644" y="546"/>
                  <a:pt x="644" y="533"/>
                </a:cubicBezTo>
                <a:cubicBezTo>
                  <a:pt x="644" y="203"/>
                  <a:pt x="644" y="203"/>
                  <a:pt x="644" y="203"/>
                </a:cubicBezTo>
                <a:cubicBezTo>
                  <a:pt x="644" y="190"/>
                  <a:pt x="637" y="178"/>
                  <a:pt x="626" y="172"/>
                </a:cubicBezTo>
                <a:close/>
              </a:path>
            </a:pathLst>
          </a:custGeom>
          <a:gradFill>
            <a:gsLst>
              <a:gs pos="0">
                <a:schemeClr val="accent3">
                  <a:alpha val="20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5400000" scaled="0"/>
          </a:gradFill>
          <a:ln cap="sq">
            <a:noFill/>
          </a:ln>
          <a:effectLst>
            <a:outerShdw blurRad="330200" dist="203200" dir="5400000" sx="90000" sy="90000" algn="t" rotWithShape="0">
              <a:schemeClr val="accent3">
                <a:lumMod val="50000"/>
                <a:alpha val="65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912116" y="4790786"/>
            <a:ext cx="646527" cy="738949"/>
          </a:xfrm>
          <a:custGeom>
            <a:avLst/>
            <a:gdLst>
              <a:gd name="T0" fmla="*/ 626 w 644"/>
              <a:gd name="T1" fmla="*/ 172 h 736"/>
              <a:gd name="T2" fmla="*/ 340 w 644"/>
              <a:gd name="T3" fmla="*/ 6 h 736"/>
              <a:gd name="T4" fmla="*/ 304 w 644"/>
              <a:gd name="T5" fmla="*/ 6 h 736"/>
              <a:gd name="T6" fmla="*/ 18 w 644"/>
              <a:gd name="T7" fmla="*/ 172 h 736"/>
              <a:gd name="T8" fmla="*/ 0 w 644"/>
              <a:gd name="T9" fmla="*/ 203 h 736"/>
              <a:gd name="T10" fmla="*/ 0 w 644"/>
              <a:gd name="T11" fmla="*/ 533 h 736"/>
              <a:gd name="T12" fmla="*/ 18 w 644"/>
              <a:gd name="T13" fmla="*/ 564 h 736"/>
              <a:gd name="T14" fmla="*/ 304 w 644"/>
              <a:gd name="T15" fmla="*/ 730 h 736"/>
              <a:gd name="T16" fmla="*/ 340 w 644"/>
              <a:gd name="T17" fmla="*/ 730 h 736"/>
              <a:gd name="T18" fmla="*/ 626 w 644"/>
              <a:gd name="T19" fmla="*/ 564 h 736"/>
              <a:gd name="T20" fmla="*/ 644 w 644"/>
              <a:gd name="T21" fmla="*/ 533 h 736"/>
              <a:gd name="T22" fmla="*/ 644 w 644"/>
              <a:gd name="T23" fmla="*/ 203 h 736"/>
              <a:gd name="T24" fmla="*/ 626 w 644"/>
              <a:gd name="T25" fmla="*/ 172 h 736"/>
            </a:gdLst>
            <a:ahLst/>
            <a:cxnLst/>
            <a:rect l="0" t="0" r="r" b="b"/>
            <a:pathLst>
              <a:path w="644" h="736">
                <a:moveTo>
                  <a:pt x="626" y="172"/>
                </a:moveTo>
                <a:cubicBezTo>
                  <a:pt x="340" y="6"/>
                  <a:pt x="340" y="6"/>
                  <a:pt x="340" y="6"/>
                </a:cubicBezTo>
                <a:cubicBezTo>
                  <a:pt x="329" y="0"/>
                  <a:pt x="315" y="0"/>
                  <a:pt x="304" y="6"/>
                </a:cubicBezTo>
                <a:cubicBezTo>
                  <a:pt x="18" y="172"/>
                  <a:pt x="18" y="172"/>
                  <a:pt x="18" y="172"/>
                </a:cubicBezTo>
                <a:cubicBezTo>
                  <a:pt x="7" y="178"/>
                  <a:pt x="0" y="190"/>
                  <a:pt x="0" y="203"/>
                </a:cubicBezTo>
                <a:cubicBezTo>
                  <a:pt x="0" y="533"/>
                  <a:pt x="0" y="533"/>
                  <a:pt x="0" y="533"/>
                </a:cubicBezTo>
                <a:cubicBezTo>
                  <a:pt x="0" y="546"/>
                  <a:pt x="7" y="558"/>
                  <a:pt x="18" y="564"/>
                </a:cubicBezTo>
                <a:cubicBezTo>
                  <a:pt x="304" y="730"/>
                  <a:pt x="304" y="730"/>
                  <a:pt x="304" y="730"/>
                </a:cubicBezTo>
                <a:cubicBezTo>
                  <a:pt x="315" y="736"/>
                  <a:pt x="329" y="736"/>
                  <a:pt x="340" y="730"/>
                </a:cubicBezTo>
                <a:cubicBezTo>
                  <a:pt x="626" y="564"/>
                  <a:pt x="626" y="564"/>
                  <a:pt x="626" y="564"/>
                </a:cubicBezTo>
                <a:cubicBezTo>
                  <a:pt x="637" y="558"/>
                  <a:pt x="644" y="546"/>
                  <a:pt x="644" y="533"/>
                </a:cubicBezTo>
                <a:cubicBezTo>
                  <a:pt x="644" y="203"/>
                  <a:pt x="644" y="203"/>
                  <a:pt x="644" y="203"/>
                </a:cubicBezTo>
                <a:cubicBezTo>
                  <a:pt x="644" y="190"/>
                  <a:pt x="637" y="178"/>
                  <a:pt x="626" y="17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3">
                  <a:lumMod val="80000"/>
                  <a:lumOff val="20000"/>
                </a:schemeClr>
              </a:gs>
            </a:gsLst>
            <a:lin ang="2700000" scaled="0"/>
          </a:gra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100831" y="1854132"/>
            <a:ext cx="269101" cy="253633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105984" y="5025710"/>
            <a:ext cx="258791" cy="269101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0400" y="466776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状态变量表示</a:t>
            </a:r>
            <a:endParaRPr kumimoji="1" lang="zh-CN" altLang="en-US"/>
          </a:p>
        </p:txBody>
      </p:sp>
      <p:grpSp>
        <p:nvGrpSpPr>
          <p:cNvPr id="21" name="组合 20"/>
          <p:cNvGrpSpPr/>
          <p:nvPr/>
        </p:nvGrpSpPr>
        <p:grpSpPr>
          <a:xfrm>
            <a:off x="685961" y="330467"/>
            <a:ext cx="490273" cy="72000"/>
            <a:chOff x="685961" y="330467"/>
            <a:chExt cx="490273" cy="72000"/>
          </a:xfrm>
        </p:grpSpPr>
        <p:sp>
          <p:nvSpPr>
            <p:cNvPr id="22" name="标题 1"/>
            <p:cNvSpPr txBox="1"/>
            <p:nvPr/>
          </p:nvSpPr>
          <p:spPr>
            <a:xfrm>
              <a:off x="1104234" y="330467"/>
              <a:ext cx="72000" cy="7200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>
              <a:off x="964810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825385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685961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38100" y="0"/>
            <a:ext cx="12230100" cy="6896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838325" y="-1107290"/>
            <a:ext cx="9350376" cy="9350372"/>
          </a:xfrm>
          <a:prstGeom prst="arc">
            <a:avLst>
              <a:gd name="adj1" fmla="val 18716968"/>
              <a:gd name="adj2" fmla="val 2846181"/>
            </a:avLst>
          </a:prstGeom>
          <a:noFill/>
          <a:ln w="12700" cap="sq">
            <a:gradFill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1829582"/>
            <a:ext cx="6486182" cy="3490914"/>
          </a:xfrm>
          <a:custGeom>
            <a:avLst/>
            <a:gdLst>
              <a:gd name="connsiteX0" fmla="*/ 0 w 6486182"/>
              <a:gd name="connsiteY0" fmla="*/ 0 h 3490914"/>
              <a:gd name="connsiteX1" fmla="*/ 4740726 w 6486182"/>
              <a:gd name="connsiteY1" fmla="*/ 0 h 3490914"/>
              <a:gd name="connsiteX2" fmla="*/ 6486182 w 6486182"/>
              <a:gd name="connsiteY2" fmla="*/ 1745457 h 3490914"/>
              <a:gd name="connsiteX3" fmla="*/ 6486181 w 6486182"/>
              <a:gd name="connsiteY3" fmla="*/ 1745457 h 3490914"/>
              <a:gd name="connsiteX4" fmla="*/ 4740724 w 6486182"/>
              <a:gd name="connsiteY4" fmla="*/ 3490914 h 3490914"/>
              <a:gd name="connsiteX5" fmla="*/ 0 w 6486182"/>
              <a:gd name="connsiteY5" fmla="*/ 3490913 h 3490914"/>
            </a:gdLst>
            <a:ahLst/>
            <a:cxnLst/>
            <a:rect l="l" t="t" r="r" b="b"/>
            <a:pathLst>
              <a:path w="6486182" h="3490914">
                <a:moveTo>
                  <a:pt x="0" y="0"/>
                </a:moveTo>
                <a:lnTo>
                  <a:pt x="4740726" y="0"/>
                </a:lnTo>
                <a:cubicBezTo>
                  <a:pt x="5704714" y="0"/>
                  <a:pt x="6486182" y="781468"/>
                  <a:pt x="6486182" y="1745457"/>
                </a:cubicBezTo>
                <a:lnTo>
                  <a:pt x="6486181" y="1745457"/>
                </a:lnTo>
                <a:cubicBezTo>
                  <a:pt x="6486181" y="2709446"/>
                  <a:pt x="5704713" y="3490914"/>
                  <a:pt x="4740724" y="3490914"/>
                </a:cubicBezTo>
                <a:lnTo>
                  <a:pt x="0" y="349091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9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6862976" y="1555308"/>
            <a:ext cx="744810" cy="851280"/>
            <a:chOff x="6862976" y="1555308"/>
            <a:chExt cx="744810" cy="851280"/>
          </a:xfrm>
        </p:grpSpPr>
        <p:sp>
          <p:nvSpPr>
            <p:cNvPr id="6" name="标题 1"/>
            <p:cNvSpPr txBox="1"/>
            <p:nvPr/>
          </p:nvSpPr>
          <p:spPr>
            <a:xfrm>
              <a:off x="6862976" y="1555308"/>
              <a:ext cx="744810" cy="851280"/>
            </a:xfrm>
            <a:custGeom>
              <a:avLst/>
              <a:gdLst>
                <a:gd name="T0" fmla="*/ 626 w 644"/>
                <a:gd name="T1" fmla="*/ 172 h 736"/>
                <a:gd name="T2" fmla="*/ 340 w 644"/>
                <a:gd name="T3" fmla="*/ 6 h 736"/>
                <a:gd name="T4" fmla="*/ 304 w 644"/>
                <a:gd name="T5" fmla="*/ 6 h 736"/>
                <a:gd name="T6" fmla="*/ 18 w 644"/>
                <a:gd name="T7" fmla="*/ 172 h 736"/>
                <a:gd name="T8" fmla="*/ 0 w 644"/>
                <a:gd name="T9" fmla="*/ 203 h 736"/>
                <a:gd name="T10" fmla="*/ 0 w 644"/>
                <a:gd name="T11" fmla="*/ 533 h 736"/>
                <a:gd name="T12" fmla="*/ 18 w 644"/>
                <a:gd name="T13" fmla="*/ 564 h 736"/>
                <a:gd name="T14" fmla="*/ 304 w 644"/>
                <a:gd name="T15" fmla="*/ 730 h 736"/>
                <a:gd name="T16" fmla="*/ 340 w 644"/>
                <a:gd name="T17" fmla="*/ 730 h 736"/>
                <a:gd name="T18" fmla="*/ 626 w 644"/>
                <a:gd name="T19" fmla="*/ 564 h 736"/>
                <a:gd name="T20" fmla="*/ 644 w 644"/>
                <a:gd name="T21" fmla="*/ 533 h 736"/>
                <a:gd name="T22" fmla="*/ 644 w 644"/>
                <a:gd name="T23" fmla="*/ 203 h 736"/>
                <a:gd name="T24" fmla="*/ 626 w 644"/>
                <a:gd name="T25" fmla="*/ 172 h 736"/>
              </a:gdLst>
              <a:ahLst/>
              <a:cxnLst/>
              <a:rect l="0" t="0" r="r" b="b"/>
              <a:pathLst>
                <a:path w="644" h="736">
                  <a:moveTo>
                    <a:pt x="626" y="172"/>
                  </a:moveTo>
                  <a:cubicBezTo>
                    <a:pt x="340" y="6"/>
                    <a:pt x="340" y="6"/>
                    <a:pt x="340" y="6"/>
                  </a:cubicBezTo>
                  <a:cubicBezTo>
                    <a:pt x="329" y="0"/>
                    <a:pt x="315" y="0"/>
                    <a:pt x="304" y="6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7" y="178"/>
                    <a:pt x="0" y="190"/>
                    <a:pt x="0" y="203"/>
                  </a:cubicBezTo>
                  <a:cubicBezTo>
                    <a:pt x="0" y="533"/>
                    <a:pt x="0" y="533"/>
                    <a:pt x="0" y="533"/>
                  </a:cubicBezTo>
                  <a:cubicBezTo>
                    <a:pt x="0" y="546"/>
                    <a:pt x="7" y="558"/>
                    <a:pt x="18" y="564"/>
                  </a:cubicBezTo>
                  <a:cubicBezTo>
                    <a:pt x="304" y="730"/>
                    <a:pt x="304" y="730"/>
                    <a:pt x="304" y="730"/>
                  </a:cubicBezTo>
                  <a:cubicBezTo>
                    <a:pt x="315" y="736"/>
                    <a:pt x="329" y="736"/>
                    <a:pt x="340" y="730"/>
                  </a:cubicBezTo>
                  <a:cubicBezTo>
                    <a:pt x="626" y="564"/>
                    <a:pt x="626" y="564"/>
                    <a:pt x="626" y="564"/>
                  </a:cubicBezTo>
                  <a:cubicBezTo>
                    <a:pt x="637" y="558"/>
                    <a:pt x="644" y="546"/>
                    <a:pt x="644" y="533"/>
                  </a:cubicBezTo>
                  <a:cubicBezTo>
                    <a:pt x="644" y="203"/>
                    <a:pt x="644" y="203"/>
                    <a:pt x="644" y="203"/>
                  </a:cubicBezTo>
                  <a:cubicBezTo>
                    <a:pt x="644" y="190"/>
                    <a:pt x="637" y="178"/>
                    <a:pt x="626" y="172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alpha val="20000"/>
                  </a:schemeClr>
                </a:gs>
                <a:gs pos="100000">
                  <a:schemeClr val="accent1">
                    <a:lumMod val="98000"/>
                    <a:lumOff val="2000"/>
                  </a:schemeClr>
                </a:gs>
              </a:gsLst>
              <a:lin ang="5400000" scaled="0"/>
            </a:gradFill>
            <a:ln cap="sq">
              <a:noFill/>
            </a:ln>
            <a:effectLst>
              <a:outerShdw blurRad="330200" dist="203200" dir="5400000" sx="90000" sy="90000" algn="t" rotWithShape="0">
                <a:schemeClr val="accent1">
                  <a:lumMod val="50000"/>
                  <a:alpha val="65000"/>
                </a:schemeClr>
              </a:outerShdw>
            </a:effectLst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6912116" y="1611472"/>
              <a:ext cx="646527" cy="738949"/>
            </a:xfrm>
            <a:custGeom>
              <a:avLst/>
              <a:gdLst>
                <a:gd name="T0" fmla="*/ 626 w 644"/>
                <a:gd name="T1" fmla="*/ 172 h 736"/>
                <a:gd name="T2" fmla="*/ 340 w 644"/>
                <a:gd name="T3" fmla="*/ 6 h 736"/>
                <a:gd name="T4" fmla="*/ 304 w 644"/>
                <a:gd name="T5" fmla="*/ 6 h 736"/>
                <a:gd name="T6" fmla="*/ 18 w 644"/>
                <a:gd name="T7" fmla="*/ 172 h 736"/>
                <a:gd name="T8" fmla="*/ 0 w 644"/>
                <a:gd name="T9" fmla="*/ 203 h 736"/>
                <a:gd name="T10" fmla="*/ 0 w 644"/>
                <a:gd name="T11" fmla="*/ 533 h 736"/>
                <a:gd name="T12" fmla="*/ 18 w 644"/>
                <a:gd name="T13" fmla="*/ 564 h 736"/>
                <a:gd name="T14" fmla="*/ 304 w 644"/>
                <a:gd name="T15" fmla="*/ 730 h 736"/>
                <a:gd name="T16" fmla="*/ 340 w 644"/>
                <a:gd name="T17" fmla="*/ 730 h 736"/>
                <a:gd name="T18" fmla="*/ 626 w 644"/>
                <a:gd name="T19" fmla="*/ 564 h 736"/>
                <a:gd name="T20" fmla="*/ 644 w 644"/>
                <a:gd name="T21" fmla="*/ 533 h 736"/>
                <a:gd name="T22" fmla="*/ 644 w 644"/>
                <a:gd name="T23" fmla="*/ 203 h 736"/>
                <a:gd name="T24" fmla="*/ 626 w 644"/>
                <a:gd name="T25" fmla="*/ 172 h 736"/>
              </a:gdLst>
              <a:ahLst/>
              <a:cxnLst/>
              <a:rect l="0" t="0" r="r" b="b"/>
              <a:pathLst>
                <a:path w="644" h="736">
                  <a:moveTo>
                    <a:pt x="626" y="172"/>
                  </a:moveTo>
                  <a:cubicBezTo>
                    <a:pt x="340" y="6"/>
                    <a:pt x="340" y="6"/>
                    <a:pt x="340" y="6"/>
                  </a:cubicBezTo>
                  <a:cubicBezTo>
                    <a:pt x="329" y="0"/>
                    <a:pt x="315" y="0"/>
                    <a:pt x="304" y="6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7" y="178"/>
                    <a:pt x="0" y="190"/>
                    <a:pt x="0" y="203"/>
                  </a:cubicBezTo>
                  <a:cubicBezTo>
                    <a:pt x="0" y="533"/>
                    <a:pt x="0" y="533"/>
                    <a:pt x="0" y="533"/>
                  </a:cubicBezTo>
                  <a:cubicBezTo>
                    <a:pt x="0" y="546"/>
                    <a:pt x="7" y="558"/>
                    <a:pt x="18" y="564"/>
                  </a:cubicBezTo>
                  <a:cubicBezTo>
                    <a:pt x="304" y="730"/>
                    <a:pt x="304" y="730"/>
                    <a:pt x="304" y="730"/>
                  </a:cubicBezTo>
                  <a:cubicBezTo>
                    <a:pt x="315" y="736"/>
                    <a:pt x="329" y="736"/>
                    <a:pt x="340" y="730"/>
                  </a:cubicBezTo>
                  <a:cubicBezTo>
                    <a:pt x="626" y="564"/>
                    <a:pt x="626" y="564"/>
                    <a:pt x="626" y="564"/>
                  </a:cubicBezTo>
                  <a:cubicBezTo>
                    <a:pt x="637" y="558"/>
                    <a:pt x="644" y="546"/>
                    <a:pt x="644" y="533"/>
                  </a:cubicBezTo>
                  <a:cubicBezTo>
                    <a:pt x="644" y="203"/>
                    <a:pt x="644" y="203"/>
                    <a:pt x="644" y="203"/>
                  </a:cubicBezTo>
                  <a:cubicBezTo>
                    <a:pt x="644" y="190"/>
                    <a:pt x="637" y="178"/>
                    <a:pt x="626" y="17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2700000" scaled="0"/>
            </a:gradFill>
            <a:ln cap="sq">
              <a:noFill/>
            </a:ln>
            <a:effectLst/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7100850" y="1837005"/>
              <a:ext cx="269061" cy="269101"/>
            </a:xfrm>
            <a:custGeom>
              <a:avLst/>
              <a:gdLst>
                <a:gd name="connsiteX0" fmla="*/ 579031 w 719895"/>
                <a:gd name="connsiteY0" fmla="*/ 554022 h 720000"/>
                <a:gd name="connsiteX1" fmla="*/ 596778 w 719895"/>
                <a:gd name="connsiteY1" fmla="*/ 561368 h 720000"/>
                <a:gd name="connsiteX2" fmla="*/ 712550 w 719895"/>
                <a:gd name="connsiteY2" fmla="*/ 677140 h 720000"/>
                <a:gd name="connsiteX3" fmla="*/ 712550 w 719895"/>
                <a:gd name="connsiteY3" fmla="*/ 712634 h 720000"/>
                <a:gd name="connsiteX4" fmla="*/ 694887 w 719895"/>
                <a:gd name="connsiteY4" fmla="*/ 720000 h 720000"/>
                <a:gd name="connsiteX5" fmla="*/ 677140 w 719895"/>
                <a:gd name="connsiteY5" fmla="*/ 712634 h 720000"/>
                <a:gd name="connsiteX6" fmla="*/ 561284 w 719895"/>
                <a:gd name="connsiteY6" fmla="*/ 596861 h 720000"/>
                <a:gd name="connsiteX7" fmla="*/ 561284 w 719895"/>
                <a:gd name="connsiteY7" fmla="*/ 561368 h 720000"/>
                <a:gd name="connsiteX8" fmla="*/ 579031 w 719895"/>
                <a:gd name="connsiteY8" fmla="*/ 554022 h 720000"/>
                <a:gd name="connsiteX9" fmla="*/ 301109 w 719895"/>
                <a:gd name="connsiteY9" fmla="*/ 0 h 720000"/>
                <a:gd name="connsiteX10" fmla="*/ 602219 w 719895"/>
                <a:gd name="connsiteY10" fmla="*/ 301109 h 720000"/>
                <a:gd name="connsiteX11" fmla="*/ 301109 w 719895"/>
                <a:gd name="connsiteY11" fmla="*/ 602219 h 720000"/>
                <a:gd name="connsiteX12" fmla="*/ 0 w 719895"/>
                <a:gd name="connsiteY12" fmla="*/ 301109 h 720000"/>
                <a:gd name="connsiteX13" fmla="*/ 301109 w 719895"/>
                <a:gd name="connsiteY13" fmla="*/ 0 h 720000"/>
              </a:gdLst>
              <a:ahLst/>
              <a:cxnLst/>
              <a:rect l="l" t="t" r="r" b="b"/>
              <a:pathLst>
                <a:path w="719895" h="720000">
                  <a:moveTo>
                    <a:pt x="579031" y="554022"/>
                  </a:moveTo>
                  <a:cubicBezTo>
                    <a:pt x="585456" y="554022"/>
                    <a:pt x="591880" y="556471"/>
                    <a:pt x="596778" y="561368"/>
                  </a:cubicBezTo>
                  <a:lnTo>
                    <a:pt x="712550" y="677140"/>
                  </a:lnTo>
                  <a:cubicBezTo>
                    <a:pt x="722344" y="686935"/>
                    <a:pt x="722344" y="702840"/>
                    <a:pt x="712550" y="712634"/>
                  </a:cubicBezTo>
                  <a:cubicBezTo>
                    <a:pt x="707778" y="717573"/>
                    <a:pt x="701333" y="720000"/>
                    <a:pt x="694887" y="720000"/>
                  </a:cubicBezTo>
                  <a:cubicBezTo>
                    <a:pt x="688441" y="720000"/>
                    <a:pt x="681995" y="717573"/>
                    <a:pt x="677140" y="712634"/>
                  </a:cubicBezTo>
                  <a:lnTo>
                    <a:pt x="561284" y="596861"/>
                  </a:lnTo>
                  <a:cubicBezTo>
                    <a:pt x="551490" y="587067"/>
                    <a:pt x="551490" y="571162"/>
                    <a:pt x="561284" y="561368"/>
                  </a:cubicBezTo>
                  <a:cubicBezTo>
                    <a:pt x="566181" y="556471"/>
                    <a:pt x="572606" y="554022"/>
                    <a:pt x="579031" y="554022"/>
                  </a:cubicBezTo>
                  <a:close/>
                  <a:moveTo>
                    <a:pt x="301109" y="0"/>
                  </a:moveTo>
                  <a:cubicBezTo>
                    <a:pt x="467443" y="0"/>
                    <a:pt x="602219" y="134859"/>
                    <a:pt x="602219" y="301109"/>
                  </a:cubicBezTo>
                  <a:cubicBezTo>
                    <a:pt x="602219" y="467443"/>
                    <a:pt x="467443" y="602219"/>
                    <a:pt x="301109" y="602219"/>
                  </a:cubicBezTo>
                  <a:cubicBezTo>
                    <a:pt x="134775" y="602219"/>
                    <a:pt x="0" y="467443"/>
                    <a:pt x="0" y="301109"/>
                  </a:cubicBezTo>
                  <a:cubicBezTo>
                    <a:pt x="0" y="134775"/>
                    <a:pt x="134775" y="0"/>
                    <a:pt x="301109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9" name="标题 1"/>
          <p:cNvSpPr txBox="1"/>
          <p:nvPr/>
        </p:nvSpPr>
        <p:spPr>
          <a:xfrm>
            <a:off x="7746416" y="1563628"/>
            <a:ext cx="3340376" cy="82227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控制输入包括线速度和角速度，影响状态更新，线速度影响位置，角速度影响角度。</a:t>
            </a: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7239462" y="3155046"/>
            <a:ext cx="744810" cy="851280"/>
            <a:chOff x="7239462" y="3155046"/>
            <a:chExt cx="744810" cy="851280"/>
          </a:xfrm>
        </p:grpSpPr>
        <p:sp>
          <p:nvSpPr>
            <p:cNvPr id="11" name="标题 1"/>
            <p:cNvSpPr txBox="1"/>
            <p:nvPr/>
          </p:nvSpPr>
          <p:spPr>
            <a:xfrm>
              <a:off x="7239462" y="3155046"/>
              <a:ext cx="744810" cy="851280"/>
            </a:xfrm>
            <a:custGeom>
              <a:avLst/>
              <a:gdLst>
                <a:gd name="T0" fmla="*/ 626 w 644"/>
                <a:gd name="T1" fmla="*/ 172 h 736"/>
                <a:gd name="T2" fmla="*/ 340 w 644"/>
                <a:gd name="T3" fmla="*/ 6 h 736"/>
                <a:gd name="T4" fmla="*/ 304 w 644"/>
                <a:gd name="T5" fmla="*/ 6 h 736"/>
                <a:gd name="T6" fmla="*/ 18 w 644"/>
                <a:gd name="T7" fmla="*/ 172 h 736"/>
                <a:gd name="T8" fmla="*/ 0 w 644"/>
                <a:gd name="T9" fmla="*/ 203 h 736"/>
                <a:gd name="T10" fmla="*/ 0 w 644"/>
                <a:gd name="T11" fmla="*/ 533 h 736"/>
                <a:gd name="T12" fmla="*/ 18 w 644"/>
                <a:gd name="T13" fmla="*/ 564 h 736"/>
                <a:gd name="T14" fmla="*/ 304 w 644"/>
                <a:gd name="T15" fmla="*/ 730 h 736"/>
                <a:gd name="T16" fmla="*/ 340 w 644"/>
                <a:gd name="T17" fmla="*/ 730 h 736"/>
                <a:gd name="T18" fmla="*/ 626 w 644"/>
                <a:gd name="T19" fmla="*/ 564 h 736"/>
                <a:gd name="T20" fmla="*/ 644 w 644"/>
                <a:gd name="T21" fmla="*/ 533 h 736"/>
                <a:gd name="T22" fmla="*/ 644 w 644"/>
                <a:gd name="T23" fmla="*/ 203 h 736"/>
                <a:gd name="T24" fmla="*/ 626 w 644"/>
                <a:gd name="T25" fmla="*/ 172 h 736"/>
              </a:gdLst>
              <a:ahLst/>
              <a:cxnLst/>
              <a:rect l="0" t="0" r="r" b="b"/>
              <a:pathLst>
                <a:path w="644" h="736">
                  <a:moveTo>
                    <a:pt x="626" y="172"/>
                  </a:moveTo>
                  <a:cubicBezTo>
                    <a:pt x="340" y="6"/>
                    <a:pt x="340" y="6"/>
                    <a:pt x="340" y="6"/>
                  </a:cubicBezTo>
                  <a:cubicBezTo>
                    <a:pt x="329" y="0"/>
                    <a:pt x="315" y="0"/>
                    <a:pt x="304" y="6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7" y="178"/>
                    <a:pt x="0" y="190"/>
                    <a:pt x="0" y="203"/>
                  </a:cubicBezTo>
                  <a:cubicBezTo>
                    <a:pt x="0" y="533"/>
                    <a:pt x="0" y="533"/>
                    <a:pt x="0" y="533"/>
                  </a:cubicBezTo>
                  <a:cubicBezTo>
                    <a:pt x="0" y="546"/>
                    <a:pt x="7" y="558"/>
                    <a:pt x="18" y="564"/>
                  </a:cubicBezTo>
                  <a:cubicBezTo>
                    <a:pt x="304" y="730"/>
                    <a:pt x="304" y="730"/>
                    <a:pt x="304" y="730"/>
                  </a:cubicBezTo>
                  <a:cubicBezTo>
                    <a:pt x="315" y="736"/>
                    <a:pt x="329" y="736"/>
                    <a:pt x="340" y="730"/>
                  </a:cubicBezTo>
                  <a:cubicBezTo>
                    <a:pt x="626" y="564"/>
                    <a:pt x="626" y="564"/>
                    <a:pt x="626" y="564"/>
                  </a:cubicBezTo>
                  <a:cubicBezTo>
                    <a:pt x="637" y="558"/>
                    <a:pt x="644" y="546"/>
                    <a:pt x="644" y="533"/>
                  </a:cubicBezTo>
                  <a:cubicBezTo>
                    <a:pt x="644" y="203"/>
                    <a:pt x="644" y="203"/>
                    <a:pt x="644" y="203"/>
                  </a:cubicBezTo>
                  <a:cubicBezTo>
                    <a:pt x="644" y="190"/>
                    <a:pt x="637" y="178"/>
                    <a:pt x="626" y="172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alpha val="20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ln cap="sq">
              <a:noFill/>
            </a:ln>
            <a:effectLst>
              <a:outerShdw blurRad="330200" dist="203200" dir="5400000" sx="90000" sy="90000" algn="t" rotWithShape="0">
                <a:schemeClr val="accent2">
                  <a:lumMod val="50000"/>
                  <a:alpha val="65000"/>
                </a:schemeClr>
              </a:outerShdw>
            </a:effectLst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7288601" y="3211214"/>
              <a:ext cx="646527" cy="738949"/>
            </a:xfrm>
            <a:custGeom>
              <a:avLst/>
              <a:gdLst>
                <a:gd name="T0" fmla="*/ 626 w 644"/>
                <a:gd name="T1" fmla="*/ 172 h 736"/>
                <a:gd name="T2" fmla="*/ 340 w 644"/>
                <a:gd name="T3" fmla="*/ 6 h 736"/>
                <a:gd name="T4" fmla="*/ 304 w 644"/>
                <a:gd name="T5" fmla="*/ 6 h 736"/>
                <a:gd name="T6" fmla="*/ 18 w 644"/>
                <a:gd name="T7" fmla="*/ 172 h 736"/>
                <a:gd name="T8" fmla="*/ 0 w 644"/>
                <a:gd name="T9" fmla="*/ 203 h 736"/>
                <a:gd name="T10" fmla="*/ 0 w 644"/>
                <a:gd name="T11" fmla="*/ 533 h 736"/>
                <a:gd name="T12" fmla="*/ 18 w 644"/>
                <a:gd name="T13" fmla="*/ 564 h 736"/>
                <a:gd name="T14" fmla="*/ 304 w 644"/>
                <a:gd name="T15" fmla="*/ 730 h 736"/>
                <a:gd name="T16" fmla="*/ 340 w 644"/>
                <a:gd name="T17" fmla="*/ 730 h 736"/>
                <a:gd name="T18" fmla="*/ 626 w 644"/>
                <a:gd name="T19" fmla="*/ 564 h 736"/>
                <a:gd name="T20" fmla="*/ 644 w 644"/>
                <a:gd name="T21" fmla="*/ 533 h 736"/>
                <a:gd name="T22" fmla="*/ 644 w 644"/>
                <a:gd name="T23" fmla="*/ 203 h 736"/>
                <a:gd name="T24" fmla="*/ 626 w 644"/>
                <a:gd name="T25" fmla="*/ 172 h 736"/>
              </a:gdLst>
              <a:ahLst/>
              <a:cxnLst/>
              <a:rect l="0" t="0" r="r" b="b"/>
              <a:pathLst>
                <a:path w="644" h="736">
                  <a:moveTo>
                    <a:pt x="626" y="172"/>
                  </a:moveTo>
                  <a:cubicBezTo>
                    <a:pt x="340" y="6"/>
                    <a:pt x="340" y="6"/>
                    <a:pt x="340" y="6"/>
                  </a:cubicBezTo>
                  <a:cubicBezTo>
                    <a:pt x="329" y="0"/>
                    <a:pt x="315" y="0"/>
                    <a:pt x="304" y="6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7" y="178"/>
                    <a:pt x="0" y="190"/>
                    <a:pt x="0" y="203"/>
                  </a:cubicBezTo>
                  <a:cubicBezTo>
                    <a:pt x="0" y="533"/>
                    <a:pt x="0" y="533"/>
                    <a:pt x="0" y="533"/>
                  </a:cubicBezTo>
                  <a:cubicBezTo>
                    <a:pt x="0" y="546"/>
                    <a:pt x="7" y="558"/>
                    <a:pt x="18" y="564"/>
                  </a:cubicBezTo>
                  <a:cubicBezTo>
                    <a:pt x="304" y="730"/>
                    <a:pt x="304" y="730"/>
                    <a:pt x="304" y="730"/>
                  </a:cubicBezTo>
                  <a:cubicBezTo>
                    <a:pt x="315" y="736"/>
                    <a:pt x="329" y="736"/>
                    <a:pt x="340" y="730"/>
                  </a:cubicBezTo>
                  <a:cubicBezTo>
                    <a:pt x="626" y="564"/>
                    <a:pt x="626" y="564"/>
                    <a:pt x="626" y="564"/>
                  </a:cubicBezTo>
                  <a:cubicBezTo>
                    <a:pt x="637" y="558"/>
                    <a:pt x="644" y="546"/>
                    <a:pt x="644" y="533"/>
                  </a:cubicBezTo>
                  <a:cubicBezTo>
                    <a:pt x="644" y="203"/>
                    <a:pt x="644" y="203"/>
                    <a:pt x="644" y="203"/>
                  </a:cubicBezTo>
                  <a:cubicBezTo>
                    <a:pt x="644" y="190"/>
                    <a:pt x="637" y="178"/>
                    <a:pt x="626" y="172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80000"/>
                    <a:lumOff val="20000"/>
                  </a:schemeClr>
                </a:gs>
              </a:gsLst>
              <a:lin ang="2700000" scaled="0"/>
            </a:gradFill>
            <a:ln cap="sq">
              <a:noFill/>
            </a:ln>
            <a:effectLst/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7477315" y="3446825"/>
              <a:ext cx="269101" cy="248936"/>
            </a:xfrm>
            <a:custGeom>
              <a:avLst/>
              <a:gdLst>
                <a:gd name="connsiteX0" fmla="*/ 2136435 w 5834559"/>
                <a:gd name="connsiteY0" fmla="*/ 643126 h 5397372"/>
                <a:gd name="connsiteX1" fmla="*/ 3716657 w 5834559"/>
                <a:gd name="connsiteY1" fmla="*/ 643126 h 5397372"/>
                <a:gd name="connsiteX2" fmla="*/ 3716657 w 5834559"/>
                <a:gd name="connsiteY2" fmla="*/ 1064855 h 5397372"/>
                <a:gd name="connsiteX3" fmla="*/ 2136435 w 5834559"/>
                <a:gd name="connsiteY3" fmla="*/ 1064855 h 5397372"/>
                <a:gd name="connsiteX4" fmla="*/ 693741 w 5834559"/>
                <a:gd name="connsiteY4" fmla="*/ 643126 h 5397372"/>
                <a:gd name="connsiteX5" fmla="*/ 1550121 w 5834559"/>
                <a:gd name="connsiteY5" fmla="*/ 643126 h 5397372"/>
                <a:gd name="connsiteX6" fmla="*/ 1550121 w 5834559"/>
                <a:gd name="connsiteY6" fmla="*/ 1064855 h 5397372"/>
                <a:gd name="connsiteX7" fmla="*/ 693741 w 5834559"/>
                <a:gd name="connsiteY7" fmla="*/ 1064855 h 5397372"/>
                <a:gd name="connsiteX8" fmla="*/ 421729 w 5834559"/>
                <a:gd name="connsiteY8" fmla="*/ 1336867 h 5397372"/>
                <a:gd name="connsiteX9" fmla="*/ 421729 w 5834559"/>
                <a:gd name="connsiteY9" fmla="*/ 2079805 h 5397372"/>
                <a:gd name="connsiteX10" fmla="*/ 5412133 w 5834559"/>
                <a:gd name="connsiteY10" fmla="*/ 2079805 h 5397372"/>
                <a:gd name="connsiteX11" fmla="*/ 5412133 w 5834559"/>
                <a:gd name="connsiteY11" fmla="*/ 1336867 h 5397372"/>
                <a:gd name="connsiteX12" fmla="*/ 5140113 w 5834559"/>
                <a:gd name="connsiteY12" fmla="*/ 1064855 h 5397372"/>
                <a:gd name="connsiteX13" fmla="*/ 4302971 w 5834559"/>
                <a:gd name="connsiteY13" fmla="*/ 1064855 h 5397372"/>
                <a:gd name="connsiteX14" fmla="*/ 4302971 w 5834559"/>
                <a:gd name="connsiteY14" fmla="*/ 643126 h 5397372"/>
                <a:gd name="connsiteX15" fmla="*/ 5140113 w 5834559"/>
                <a:gd name="connsiteY15" fmla="*/ 643126 h 5397372"/>
                <a:gd name="connsiteX16" fmla="*/ 5834559 w 5834559"/>
                <a:gd name="connsiteY16" fmla="*/ 1336867 h 5397372"/>
                <a:gd name="connsiteX17" fmla="*/ 5834559 w 5834559"/>
                <a:gd name="connsiteY17" fmla="*/ 4703631 h 5397372"/>
                <a:gd name="connsiteX18" fmla="*/ 5140818 w 5834559"/>
                <a:gd name="connsiteY18" fmla="*/ 5397372 h 5397372"/>
                <a:gd name="connsiteX19" fmla="*/ 693741 w 5834559"/>
                <a:gd name="connsiteY19" fmla="*/ 5397372 h 5397372"/>
                <a:gd name="connsiteX20" fmla="*/ 0 w 5834559"/>
                <a:gd name="connsiteY20" fmla="*/ 4703631 h 5397372"/>
                <a:gd name="connsiteX21" fmla="*/ 0 w 5834559"/>
                <a:gd name="connsiteY21" fmla="*/ 2501529 h 5397372"/>
                <a:gd name="connsiteX22" fmla="*/ 0 w 5834559"/>
                <a:gd name="connsiteY22" fmla="*/ 2079805 h 5397372"/>
                <a:gd name="connsiteX23" fmla="*/ 0 w 5834559"/>
                <a:gd name="connsiteY23" fmla="*/ 1336867 h 5397372"/>
                <a:gd name="connsiteX24" fmla="*/ 693741 w 5834559"/>
                <a:gd name="connsiteY24" fmla="*/ 643126 h 5397372"/>
                <a:gd name="connsiteX25" fmla="*/ 3997242 w 5834559"/>
                <a:gd name="connsiteY25" fmla="*/ 0 h 5397372"/>
                <a:gd name="connsiteX26" fmla="*/ 4208106 w 5834559"/>
                <a:gd name="connsiteY26" fmla="*/ 210864 h 5397372"/>
                <a:gd name="connsiteX27" fmla="*/ 4208106 w 5834559"/>
                <a:gd name="connsiteY27" fmla="*/ 1506961 h 5397372"/>
                <a:gd name="connsiteX28" fmla="*/ 3997242 w 5834559"/>
                <a:gd name="connsiteY28" fmla="*/ 1718528 h 5397372"/>
                <a:gd name="connsiteX29" fmla="*/ 3786378 w 5834559"/>
                <a:gd name="connsiteY29" fmla="*/ 1507664 h 5397372"/>
                <a:gd name="connsiteX30" fmla="*/ 3786378 w 5834559"/>
                <a:gd name="connsiteY30" fmla="*/ 210864 h 5397372"/>
                <a:gd name="connsiteX31" fmla="*/ 3997242 w 5834559"/>
                <a:gd name="connsiteY31" fmla="*/ 0 h 5397372"/>
                <a:gd name="connsiteX32" fmla="*/ 1836609 w 5834559"/>
                <a:gd name="connsiteY32" fmla="*/ 0 h 5397372"/>
                <a:gd name="connsiteX33" fmla="*/ 2047469 w 5834559"/>
                <a:gd name="connsiteY33" fmla="*/ 210864 h 5397372"/>
                <a:gd name="connsiteX34" fmla="*/ 2047469 w 5834559"/>
                <a:gd name="connsiteY34" fmla="*/ 1506961 h 5397372"/>
                <a:gd name="connsiteX35" fmla="*/ 1836609 w 5834559"/>
                <a:gd name="connsiteY35" fmla="*/ 1718528 h 5397372"/>
                <a:gd name="connsiteX36" fmla="*/ 1625745 w 5834559"/>
                <a:gd name="connsiteY36" fmla="*/ 1507664 h 5397372"/>
                <a:gd name="connsiteX37" fmla="*/ 1625745 w 5834559"/>
                <a:gd name="connsiteY37" fmla="*/ 210864 h 5397372"/>
                <a:gd name="connsiteX38" fmla="*/ 1836609 w 5834559"/>
                <a:gd name="connsiteY38" fmla="*/ 0 h 5397372"/>
              </a:gdLst>
              <a:ahLst/>
              <a:cxnLst/>
              <a:rect l="l" t="t" r="r" b="b"/>
              <a:pathLst>
                <a:path w="5834559" h="5397372">
                  <a:moveTo>
                    <a:pt x="2136435" y="643126"/>
                  </a:moveTo>
                  <a:lnTo>
                    <a:pt x="3716657" y="643126"/>
                  </a:lnTo>
                  <a:lnTo>
                    <a:pt x="3716657" y="1064855"/>
                  </a:lnTo>
                  <a:lnTo>
                    <a:pt x="2136435" y="1064855"/>
                  </a:lnTo>
                  <a:close/>
                  <a:moveTo>
                    <a:pt x="693741" y="643126"/>
                  </a:moveTo>
                  <a:lnTo>
                    <a:pt x="1550121" y="643126"/>
                  </a:lnTo>
                  <a:lnTo>
                    <a:pt x="1550121" y="1064855"/>
                  </a:lnTo>
                  <a:lnTo>
                    <a:pt x="693741" y="1064855"/>
                  </a:lnTo>
                  <a:cubicBezTo>
                    <a:pt x="543320" y="1064855"/>
                    <a:pt x="421729" y="1187151"/>
                    <a:pt x="421729" y="1336867"/>
                  </a:cubicBezTo>
                  <a:lnTo>
                    <a:pt x="421729" y="2079805"/>
                  </a:lnTo>
                  <a:lnTo>
                    <a:pt x="5412133" y="2079805"/>
                  </a:lnTo>
                  <a:lnTo>
                    <a:pt x="5412133" y="1336867"/>
                  </a:lnTo>
                  <a:cubicBezTo>
                    <a:pt x="5412133" y="1186446"/>
                    <a:pt x="5289830" y="1064855"/>
                    <a:pt x="5140113" y="1064855"/>
                  </a:cubicBezTo>
                  <a:lnTo>
                    <a:pt x="4302971" y="1064855"/>
                  </a:lnTo>
                  <a:lnTo>
                    <a:pt x="4302971" y="643126"/>
                  </a:lnTo>
                  <a:lnTo>
                    <a:pt x="5140113" y="643126"/>
                  </a:lnTo>
                  <a:cubicBezTo>
                    <a:pt x="5523184" y="643126"/>
                    <a:pt x="5833854" y="953797"/>
                    <a:pt x="5834559" y="1336867"/>
                  </a:cubicBezTo>
                  <a:lnTo>
                    <a:pt x="5834559" y="4703631"/>
                  </a:lnTo>
                  <a:cubicBezTo>
                    <a:pt x="5834559" y="5085292"/>
                    <a:pt x="5522479" y="5397372"/>
                    <a:pt x="5140818" y="5397372"/>
                  </a:cubicBezTo>
                  <a:lnTo>
                    <a:pt x="693741" y="5397372"/>
                  </a:lnTo>
                  <a:cubicBezTo>
                    <a:pt x="312080" y="5397372"/>
                    <a:pt x="0" y="5085292"/>
                    <a:pt x="0" y="4703631"/>
                  </a:cubicBezTo>
                  <a:lnTo>
                    <a:pt x="0" y="2501529"/>
                  </a:lnTo>
                  <a:lnTo>
                    <a:pt x="0" y="2079805"/>
                  </a:lnTo>
                  <a:lnTo>
                    <a:pt x="0" y="1336867"/>
                  </a:lnTo>
                  <a:cubicBezTo>
                    <a:pt x="0" y="953797"/>
                    <a:pt x="310671" y="643126"/>
                    <a:pt x="693741" y="643126"/>
                  </a:cubicBezTo>
                  <a:close/>
                  <a:moveTo>
                    <a:pt x="3997242" y="0"/>
                  </a:moveTo>
                  <a:cubicBezTo>
                    <a:pt x="4113920" y="0"/>
                    <a:pt x="4208106" y="94186"/>
                    <a:pt x="4208106" y="210864"/>
                  </a:cubicBezTo>
                  <a:lnTo>
                    <a:pt x="4208106" y="1506961"/>
                  </a:lnTo>
                  <a:cubicBezTo>
                    <a:pt x="4208106" y="1623639"/>
                    <a:pt x="4113920" y="1718528"/>
                    <a:pt x="3997242" y="1718528"/>
                  </a:cubicBezTo>
                  <a:cubicBezTo>
                    <a:pt x="3880564" y="1718528"/>
                    <a:pt x="3786378" y="1624342"/>
                    <a:pt x="3786378" y="1507664"/>
                  </a:cubicBezTo>
                  <a:lnTo>
                    <a:pt x="3786378" y="210864"/>
                  </a:lnTo>
                  <a:cubicBezTo>
                    <a:pt x="3786378" y="94186"/>
                    <a:pt x="3880564" y="0"/>
                    <a:pt x="3997242" y="0"/>
                  </a:cubicBezTo>
                  <a:close/>
                  <a:moveTo>
                    <a:pt x="1836609" y="0"/>
                  </a:moveTo>
                  <a:cubicBezTo>
                    <a:pt x="1953287" y="0"/>
                    <a:pt x="2047469" y="94186"/>
                    <a:pt x="2047469" y="210864"/>
                  </a:cubicBezTo>
                  <a:lnTo>
                    <a:pt x="2047469" y="1506961"/>
                  </a:lnTo>
                  <a:cubicBezTo>
                    <a:pt x="2047469" y="1623639"/>
                    <a:pt x="1953287" y="1718528"/>
                    <a:pt x="1836609" y="1718528"/>
                  </a:cubicBezTo>
                  <a:cubicBezTo>
                    <a:pt x="1719932" y="1718528"/>
                    <a:pt x="1625745" y="1624342"/>
                    <a:pt x="1625745" y="1507664"/>
                  </a:cubicBezTo>
                  <a:lnTo>
                    <a:pt x="1625745" y="210864"/>
                  </a:lnTo>
                  <a:cubicBezTo>
                    <a:pt x="1625745" y="94186"/>
                    <a:pt x="1719932" y="0"/>
                    <a:pt x="1836609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>
            <a:off x="8122902" y="3153285"/>
            <a:ext cx="3340376" cy="82227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线速度和角速度是控制输入，线速度改变位置，角速度改变角度，共同影响状态更新。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1311274" y="-580238"/>
            <a:ext cx="8296274" cy="8296270"/>
          </a:xfrm>
          <a:prstGeom prst="arc">
            <a:avLst>
              <a:gd name="adj1" fmla="val 19465670"/>
              <a:gd name="adj2" fmla="val 2211151"/>
            </a:avLst>
          </a:prstGeom>
          <a:noFill/>
          <a:ln w="12700" cap="sq">
            <a:gradFill>
              <a:gsLst>
                <a:gs pos="0">
                  <a:schemeClr val="accent1">
                    <a:alpha val="0"/>
                  </a:schemeClr>
                </a:gs>
                <a:gs pos="5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3133861"/>
            <a:ext cx="5087257" cy="88235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线速度与角速度影响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746416" y="4742942"/>
            <a:ext cx="3340376" cy="82227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控制输入的选择对系统的运动轨迹和最终状态有重要影响，是MPC控制的关键。</a:t>
            </a:r>
            <a:endParaRPr kumimoji="1"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6862976" y="4734622"/>
            <a:ext cx="744810" cy="851280"/>
            <a:chOff x="6862976" y="4734622"/>
            <a:chExt cx="744810" cy="851280"/>
          </a:xfrm>
        </p:grpSpPr>
        <p:sp>
          <p:nvSpPr>
            <p:cNvPr id="19" name="标题 1"/>
            <p:cNvSpPr txBox="1"/>
            <p:nvPr/>
          </p:nvSpPr>
          <p:spPr>
            <a:xfrm>
              <a:off x="6862976" y="4734622"/>
              <a:ext cx="744810" cy="851280"/>
            </a:xfrm>
            <a:custGeom>
              <a:avLst/>
              <a:gdLst>
                <a:gd name="T0" fmla="*/ 626 w 644"/>
                <a:gd name="T1" fmla="*/ 172 h 736"/>
                <a:gd name="T2" fmla="*/ 340 w 644"/>
                <a:gd name="T3" fmla="*/ 6 h 736"/>
                <a:gd name="T4" fmla="*/ 304 w 644"/>
                <a:gd name="T5" fmla="*/ 6 h 736"/>
                <a:gd name="T6" fmla="*/ 18 w 644"/>
                <a:gd name="T7" fmla="*/ 172 h 736"/>
                <a:gd name="T8" fmla="*/ 0 w 644"/>
                <a:gd name="T9" fmla="*/ 203 h 736"/>
                <a:gd name="T10" fmla="*/ 0 w 644"/>
                <a:gd name="T11" fmla="*/ 533 h 736"/>
                <a:gd name="T12" fmla="*/ 18 w 644"/>
                <a:gd name="T13" fmla="*/ 564 h 736"/>
                <a:gd name="T14" fmla="*/ 304 w 644"/>
                <a:gd name="T15" fmla="*/ 730 h 736"/>
                <a:gd name="T16" fmla="*/ 340 w 644"/>
                <a:gd name="T17" fmla="*/ 730 h 736"/>
                <a:gd name="T18" fmla="*/ 626 w 644"/>
                <a:gd name="T19" fmla="*/ 564 h 736"/>
                <a:gd name="T20" fmla="*/ 644 w 644"/>
                <a:gd name="T21" fmla="*/ 533 h 736"/>
                <a:gd name="T22" fmla="*/ 644 w 644"/>
                <a:gd name="T23" fmla="*/ 203 h 736"/>
                <a:gd name="T24" fmla="*/ 626 w 644"/>
                <a:gd name="T25" fmla="*/ 172 h 736"/>
              </a:gdLst>
              <a:ahLst/>
              <a:cxnLst/>
              <a:rect l="0" t="0" r="r" b="b"/>
              <a:pathLst>
                <a:path w="644" h="736">
                  <a:moveTo>
                    <a:pt x="626" y="172"/>
                  </a:moveTo>
                  <a:cubicBezTo>
                    <a:pt x="340" y="6"/>
                    <a:pt x="340" y="6"/>
                    <a:pt x="340" y="6"/>
                  </a:cubicBezTo>
                  <a:cubicBezTo>
                    <a:pt x="329" y="0"/>
                    <a:pt x="315" y="0"/>
                    <a:pt x="304" y="6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7" y="178"/>
                    <a:pt x="0" y="190"/>
                    <a:pt x="0" y="203"/>
                  </a:cubicBezTo>
                  <a:cubicBezTo>
                    <a:pt x="0" y="533"/>
                    <a:pt x="0" y="533"/>
                    <a:pt x="0" y="533"/>
                  </a:cubicBezTo>
                  <a:cubicBezTo>
                    <a:pt x="0" y="546"/>
                    <a:pt x="7" y="558"/>
                    <a:pt x="18" y="564"/>
                  </a:cubicBezTo>
                  <a:cubicBezTo>
                    <a:pt x="304" y="730"/>
                    <a:pt x="304" y="730"/>
                    <a:pt x="304" y="730"/>
                  </a:cubicBezTo>
                  <a:cubicBezTo>
                    <a:pt x="315" y="736"/>
                    <a:pt x="329" y="736"/>
                    <a:pt x="340" y="730"/>
                  </a:cubicBezTo>
                  <a:cubicBezTo>
                    <a:pt x="626" y="564"/>
                    <a:pt x="626" y="564"/>
                    <a:pt x="626" y="564"/>
                  </a:cubicBezTo>
                  <a:cubicBezTo>
                    <a:pt x="637" y="558"/>
                    <a:pt x="644" y="546"/>
                    <a:pt x="644" y="533"/>
                  </a:cubicBezTo>
                  <a:cubicBezTo>
                    <a:pt x="644" y="203"/>
                    <a:pt x="644" y="203"/>
                    <a:pt x="644" y="203"/>
                  </a:cubicBezTo>
                  <a:cubicBezTo>
                    <a:pt x="644" y="190"/>
                    <a:pt x="637" y="178"/>
                    <a:pt x="626" y="172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alpha val="20000"/>
                  </a:schemeClr>
                </a:gs>
                <a:gs pos="100000">
                  <a:schemeClr val="accent1">
                    <a:lumMod val="98000"/>
                    <a:lumOff val="2000"/>
                  </a:schemeClr>
                </a:gs>
              </a:gsLst>
              <a:lin ang="5400000" scaled="0"/>
            </a:gradFill>
            <a:ln cap="sq">
              <a:noFill/>
            </a:ln>
            <a:effectLst>
              <a:outerShdw blurRad="330200" dist="203200" dir="5400000" sx="90000" sy="90000" algn="t" rotWithShape="0">
                <a:schemeClr val="accent1">
                  <a:lumMod val="50000"/>
                  <a:alpha val="65000"/>
                </a:schemeClr>
              </a:outerShdw>
            </a:effectLst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6912116" y="4790786"/>
              <a:ext cx="646527" cy="738949"/>
            </a:xfrm>
            <a:custGeom>
              <a:avLst/>
              <a:gdLst>
                <a:gd name="T0" fmla="*/ 626 w 644"/>
                <a:gd name="T1" fmla="*/ 172 h 736"/>
                <a:gd name="T2" fmla="*/ 340 w 644"/>
                <a:gd name="T3" fmla="*/ 6 h 736"/>
                <a:gd name="T4" fmla="*/ 304 w 644"/>
                <a:gd name="T5" fmla="*/ 6 h 736"/>
                <a:gd name="T6" fmla="*/ 18 w 644"/>
                <a:gd name="T7" fmla="*/ 172 h 736"/>
                <a:gd name="T8" fmla="*/ 0 w 644"/>
                <a:gd name="T9" fmla="*/ 203 h 736"/>
                <a:gd name="T10" fmla="*/ 0 w 644"/>
                <a:gd name="T11" fmla="*/ 533 h 736"/>
                <a:gd name="T12" fmla="*/ 18 w 644"/>
                <a:gd name="T13" fmla="*/ 564 h 736"/>
                <a:gd name="T14" fmla="*/ 304 w 644"/>
                <a:gd name="T15" fmla="*/ 730 h 736"/>
                <a:gd name="T16" fmla="*/ 340 w 644"/>
                <a:gd name="T17" fmla="*/ 730 h 736"/>
                <a:gd name="T18" fmla="*/ 626 w 644"/>
                <a:gd name="T19" fmla="*/ 564 h 736"/>
                <a:gd name="T20" fmla="*/ 644 w 644"/>
                <a:gd name="T21" fmla="*/ 533 h 736"/>
                <a:gd name="T22" fmla="*/ 644 w 644"/>
                <a:gd name="T23" fmla="*/ 203 h 736"/>
                <a:gd name="T24" fmla="*/ 626 w 644"/>
                <a:gd name="T25" fmla="*/ 172 h 736"/>
              </a:gdLst>
              <a:ahLst/>
              <a:cxnLst/>
              <a:rect l="0" t="0" r="r" b="b"/>
              <a:pathLst>
                <a:path w="644" h="736">
                  <a:moveTo>
                    <a:pt x="626" y="172"/>
                  </a:moveTo>
                  <a:cubicBezTo>
                    <a:pt x="340" y="6"/>
                    <a:pt x="340" y="6"/>
                    <a:pt x="340" y="6"/>
                  </a:cubicBezTo>
                  <a:cubicBezTo>
                    <a:pt x="329" y="0"/>
                    <a:pt x="315" y="0"/>
                    <a:pt x="304" y="6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7" y="178"/>
                    <a:pt x="0" y="190"/>
                    <a:pt x="0" y="203"/>
                  </a:cubicBezTo>
                  <a:cubicBezTo>
                    <a:pt x="0" y="533"/>
                    <a:pt x="0" y="533"/>
                    <a:pt x="0" y="533"/>
                  </a:cubicBezTo>
                  <a:cubicBezTo>
                    <a:pt x="0" y="546"/>
                    <a:pt x="7" y="558"/>
                    <a:pt x="18" y="564"/>
                  </a:cubicBezTo>
                  <a:cubicBezTo>
                    <a:pt x="304" y="730"/>
                    <a:pt x="304" y="730"/>
                    <a:pt x="304" y="730"/>
                  </a:cubicBezTo>
                  <a:cubicBezTo>
                    <a:pt x="315" y="736"/>
                    <a:pt x="329" y="736"/>
                    <a:pt x="340" y="730"/>
                  </a:cubicBezTo>
                  <a:cubicBezTo>
                    <a:pt x="626" y="564"/>
                    <a:pt x="626" y="564"/>
                    <a:pt x="626" y="564"/>
                  </a:cubicBezTo>
                  <a:cubicBezTo>
                    <a:pt x="637" y="558"/>
                    <a:pt x="644" y="546"/>
                    <a:pt x="644" y="533"/>
                  </a:cubicBezTo>
                  <a:cubicBezTo>
                    <a:pt x="644" y="203"/>
                    <a:pt x="644" y="203"/>
                    <a:pt x="644" y="203"/>
                  </a:cubicBezTo>
                  <a:cubicBezTo>
                    <a:pt x="644" y="190"/>
                    <a:pt x="637" y="178"/>
                    <a:pt x="626" y="17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80000"/>
                    <a:lumOff val="20000"/>
                  </a:schemeClr>
                </a:gs>
              </a:gsLst>
              <a:lin ang="2700000" scaled="0"/>
            </a:gradFill>
            <a:ln cap="sq">
              <a:noFill/>
            </a:ln>
            <a:effectLst/>
          </p:spPr>
          <p:txBody>
            <a:bodyPr vert="horz" wrap="square" lIns="91440" tIns="45720" rIns="91440" bIns="45720" rtlCol="0" anchor="t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7091379" y="5004274"/>
              <a:ext cx="288000" cy="311972"/>
            </a:xfrm>
            <a:custGeom>
              <a:avLst/>
              <a:gdLst>
                <a:gd name="connsiteX0" fmla="*/ 332293 w 664672"/>
                <a:gd name="connsiteY0" fmla="*/ 387672 h 720001"/>
                <a:gd name="connsiteX1" fmla="*/ 660804 w 664672"/>
                <a:gd name="connsiteY1" fmla="*/ 598902 h 720001"/>
                <a:gd name="connsiteX2" fmla="*/ 563560 w 664672"/>
                <a:gd name="connsiteY2" fmla="*/ 720001 h 720001"/>
                <a:gd name="connsiteX3" fmla="*/ 101112 w 664672"/>
                <a:gd name="connsiteY3" fmla="*/ 720001 h 720001"/>
                <a:gd name="connsiteX4" fmla="*/ 3868 w 664672"/>
                <a:gd name="connsiteY4" fmla="*/ 598902 h 720001"/>
                <a:gd name="connsiteX5" fmla="*/ 332293 w 664672"/>
                <a:gd name="connsiteY5" fmla="*/ 387672 h 720001"/>
                <a:gd name="connsiteX6" fmla="*/ 332293 w 664672"/>
                <a:gd name="connsiteY6" fmla="*/ 0 h 720001"/>
                <a:gd name="connsiteX7" fmla="*/ 509517 w 664672"/>
                <a:gd name="connsiteY7" fmla="*/ 177224 h 720001"/>
                <a:gd name="connsiteX8" fmla="*/ 332293 w 664672"/>
                <a:gd name="connsiteY8" fmla="*/ 354448 h 720001"/>
                <a:gd name="connsiteX9" fmla="*/ 155069 w 664672"/>
                <a:gd name="connsiteY9" fmla="*/ 177224 h 720001"/>
                <a:gd name="connsiteX10" fmla="*/ 332293 w 664672"/>
                <a:gd name="connsiteY10" fmla="*/ 0 h 720001"/>
              </a:gdLst>
              <a:ahLst/>
              <a:cxnLst/>
              <a:rect l="l" t="t" r="r" b="b"/>
              <a:pathLst>
                <a:path w="664672" h="720001">
                  <a:moveTo>
                    <a:pt x="332293" y="387672"/>
                  </a:moveTo>
                  <a:cubicBezTo>
                    <a:pt x="550549" y="387672"/>
                    <a:pt x="628448" y="491162"/>
                    <a:pt x="660804" y="598902"/>
                  </a:cubicBezTo>
                  <a:cubicBezTo>
                    <a:pt x="679021" y="659624"/>
                    <a:pt x="630616" y="720001"/>
                    <a:pt x="563560" y="720001"/>
                  </a:cubicBezTo>
                  <a:lnTo>
                    <a:pt x="101112" y="720001"/>
                  </a:lnTo>
                  <a:cubicBezTo>
                    <a:pt x="34057" y="720001"/>
                    <a:pt x="-14348" y="659624"/>
                    <a:pt x="3868" y="598902"/>
                  </a:cubicBezTo>
                  <a:cubicBezTo>
                    <a:pt x="36138" y="491162"/>
                    <a:pt x="114037" y="387672"/>
                    <a:pt x="332293" y="387672"/>
                  </a:cubicBezTo>
                  <a:close/>
                  <a:moveTo>
                    <a:pt x="332293" y="0"/>
                  </a:moveTo>
                  <a:cubicBezTo>
                    <a:pt x="430230" y="0"/>
                    <a:pt x="509604" y="79287"/>
                    <a:pt x="509517" y="177224"/>
                  </a:cubicBezTo>
                  <a:cubicBezTo>
                    <a:pt x="509517" y="275074"/>
                    <a:pt x="430144" y="354448"/>
                    <a:pt x="332293" y="354448"/>
                  </a:cubicBezTo>
                  <a:cubicBezTo>
                    <a:pt x="234442" y="354448"/>
                    <a:pt x="155069" y="275074"/>
                    <a:pt x="155069" y="177224"/>
                  </a:cubicBezTo>
                  <a:cubicBezTo>
                    <a:pt x="155069" y="79287"/>
                    <a:pt x="234442" y="0"/>
                    <a:pt x="332293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2" name="标题 1"/>
          <p:cNvSpPr txBox="1"/>
          <p:nvPr/>
        </p:nvSpPr>
        <p:spPr>
          <a:xfrm>
            <a:off x="660400" y="466776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控制输入作用</a:t>
            </a:r>
            <a:endParaRPr kumimoji="1"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685961" y="330467"/>
            <a:ext cx="490273" cy="72000"/>
            <a:chOff x="685961" y="330467"/>
            <a:chExt cx="490273" cy="72000"/>
          </a:xfrm>
        </p:grpSpPr>
        <p:sp>
          <p:nvSpPr>
            <p:cNvPr id="24" name="标题 1"/>
            <p:cNvSpPr txBox="1"/>
            <p:nvPr/>
          </p:nvSpPr>
          <p:spPr>
            <a:xfrm>
              <a:off x="1104234" y="330467"/>
              <a:ext cx="72000" cy="7200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964810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825385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685961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49775"/>
            <a:ext cx="12192000" cy="6957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35000"/>
          </a:blip>
          <a:srcRect l="109" r="109"/>
          <a:stretch>
            <a:fillRect/>
          </a:stretch>
        </p:blipFill>
        <p:spPr>
          <a:xfrm flipH="1">
            <a:off x="1" y="-7478"/>
            <a:ext cx="12191999" cy="687295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83972" y="1031468"/>
            <a:ext cx="1228797" cy="15259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7049" y="1876662"/>
            <a:ext cx="4505126" cy="4505126"/>
          </a:xfrm>
          <a:prstGeom prst="flowChartConnector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 flipH="1">
            <a:off x="-745656" y="2877326"/>
            <a:ext cx="5250511" cy="4891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50000"/>
          </a:blip>
          <a:srcRect/>
          <a:stretch>
            <a:fillRect/>
          </a:stretch>
        </p:blipFill>
        <p:spPr>
          <a:xfrm>
            <a:off x="2672961" y="5441076"/>
            <a:ext cx="1931835" cy="128789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2413001" y="355791"/>
            <a:ext cx="2471195" cy="400419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943008" y="2040263"/>
            <a:ext cx="5608158" cy="31753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gradFill>
                  <a:gsLst>
                    <a:gs pos="29000">
                      <a:srgbClr val="CE9630">
                        <a:alpha val="100000"/>
                      </a:srgbClr>
                    </a:gs>
                    <a:gs pos="100000">
                      <a:srgbClr val="9B7124">
                        <a:alpha val="100000"/>
                      </a:srgbClr>
                    </a:gs>
                  </a:gsLst>
                  <a:lin ang="27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代价函数的推导与实现</a:t>
            </a: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9582373" y="43090"/>
            <a:ext cx="2609627" cy="1781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50000"/>
          </a:blip>
          <a:srcRect/>
          <a:stretch>
            <a:fillRect/>
          </a:stretch>
        </p:blipFill>
        <p:spPr>
          <a:xfrm>
            <a:off x="7435461" y="5441076"/>
            <a:ext cx="1931835" cy="1287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38100" y="44450"/>
            <a:ext cx="12230100" cy="6896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264883" y="2787735"/>
            <a:ext cx="3070774" cy="532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目标误差与控制输入代价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277583" y="1787610"/>
            <a:ext cx="1391112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472460" y="1787610"/>
            <a:ext cx="1391112" cy="8309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84353" y="2780750"/>
            <a:ext cx="3070774" cy="532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权重系数作用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466776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代价函数构成</a:t>
            </a: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685961" y="330467"/>
            <a:ext cx="490273" cy="72000"/>
            <a:chOff x="685961" y="330467"/>
            <a:chExt cx="490273" cy="72000"/>
          </a:xfrm>
        </p:grpSpPr>
        <p:sp>
          <p:nvSpPr>
            <p:cNvPr id="11" name="标题 1"/>
            <p:cNvSpPr txBox="1"/>
            <p:nvPr/>
          </p:nvSpPr>
          <p:spPr>
            <a:xfrm>
              <a:off x="1104234" y="330467"/>
              <a:ext cx="72000" cy="7200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964810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825385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685961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</p:grpSp>
      <p:pic>
        <p:nvPicPr>
          <p:cNvPr id="15" name="图片 1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9140" y="3429000"/>
            <a:ext cx="5782310" cy="235648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280" y="3644900"/>
            <a:ext cx="3291205" cy="10953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38100" y="0"/>
            <a:ext cx="12230100" cy="6896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907795" y="1401840"/>
            <a:ext cx="3611105" cy="4386777"/>
          </a:xfrm>
          <a:prstGeom prst="roundRect">
            <a:avLst>
              <a:gd name="adj" fmla="val 2728"/>
            </a:avLst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803397" y="1401840"/>
            <a:ext cx="3611105" cy="4386777"/>
          </a:xfrm>
          <a:prstGeom prst="roundRect">
            <a:avLst>
              <a:gd name="adj" fmla="val 2728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072249" y="1893066"/>
            <a:ext cx="3073400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C++代码实现细节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07438" y="3941716"/>
            <a:ext cx="677898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CE963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MATLAB代码实现细节</a:t>
            </a:r>
            <a:endParaRPr kumimoji="1"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>
            <a:alphaModFix amt="100000"/>
          </a:blip>
          <a:srcRect t="21951" b="21951"/>
          <a:stretch>
            <a:fillRect/>
          </a:stretch>
        </p:blipFill>
        <p:spPr>
          <a:xfrm>
            <a:off x="660399" y="1401840"/>
            <a:ext cx="6933769" cy="2179910"/>
          </a:xfrm>
          <a:custGeom>
            <a:avLst/>
            <a:gdLst/>
            <a:ahLst/>
            <a:cxnLst/>
            <a:rect l="l" t="t" r="r" b="b"/>
            <a:pathLst>
              <a:path w="6933769" h="2179910">
                <a:moveTo>
                  <a:pt x="59468" y="0"/>
                </a:moveTo>
                <a:lnTo>
                  <a:pt x="6874301" y="0"/>
                </a:lnTo>
                <a:cubicBezTo>
                  <a:pt x="6907144" y="0"/>
                  <a:pt x="6933769" y="26625"/>
                  <a:pt x="6933769" y="59468"/>
                </a:cubicBezTo>
                <a:lnTo>
                  <a:pt x="6933769" y="2120442"/>
                </a:lnTo>
                <a:cubicBezTo>
                  <a:pt x="6933769" y="2153285"/>
                  <a:pt x="6907144" y="2179910"/>
                  <a:pt x="6874301" y="2179910"/>
                </a:cubicBezTo>
                <a:lnTo>
                  <a:pt x="59468" y="2179910"/>
                </a:lnTo>
                <a:cubicBezTo>
                  <a:pt x="26625" y="2179910"/>
                  <a:pt x="0" y="2153285"/>
                  <a:pt x="0" y="2120442"/>
                </a:cubicBezTo>
                <a:lnTo>
                  <a:pt x="0" y="59468"/>
                </a:lnTo>
                <a:cubicBezTo>
                  <a:pt x="0" y="26625"/>
                  <a:pt x="26625" y="0"/>
                  <a:pt x="5946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7937457" y="1554351"/>
            <a:ext cx="106680" cy="10668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559659" y="4068482"/>
            <a:ext cx="255723" cy="54245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466776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MATLAB与C++实现</a:t>
            </a:r>
            <a:endParaRPr kumimoji="1"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685961" y="330467"/>
            <a:ext cx="490273" cy="72000"/>
            <a:chOff x="685961" y="330467"/>
            <a:chExt cx="490273" cy="72000"/>
          </a:xfrm>
        </p:grpSpPr>
        <p:sp>
          <p:nvSpPr>
            <p:cNvPr id="14" name="标题 1"/>
            <p:cNvSpPr txBox="1"/>
            <p:nvPr/>
          </p:nvSpPr>
          <p:spPr>
            <a:xfrm>
              <a:off x="1104234" y="330467"/>
              <a:ext cx="72000" cy="7200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964810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825385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685961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7655" y="2348865"/>
            <a:ext cx="3443605" cy="3034030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70" y="4436745"/>
            <a:ext cx="5695950" cy="185293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38100" y="0"/>
            <a:ext cx="12230100" cy="68961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77488" y="2161692"/>
            <a:ext cx="209632" cy="22708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181143" y="5208608"/>
            <a:ext cx="526005" cy="1136630"/>
          </a:xfrm>
          <a:prstGeom prst="rect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75000"/>
                  <a:alpha val="10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26456" y="2481924"/>
            <a:ext cx="6346373" cy="8237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05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MATLAB中使用fmincon求解优化问题，最小化代价函数，返回最优控制输入序列。
MATLAB代码示例：u = fmincon(@(u) cost_function(u, state, target_pos, prediction_horizon, time_step), u_initial, [], [], [], [], lb, ub, [], options)，求解优化问题。
MATLAB代码中使用fmincon函数进行优化求解，支持多种优化算法。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60400" y="466776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优化求解</a:t>
            </a:r>
            <a:endParaRPr kumimoji="1"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685961" y="330467"/>
            <a:ext cx="490273" cy="72000"/>
            <a:chOff x="685961" y="330467"/>
            <a:chExt cx="490273" cy="72000"/>
          </a:xfrm>
        </p:grpSpPr>
        <p:sp>
          <p:nvSpPr>
            <p:cNvPr id="13" name="标题 1"/>
            <p:cNvSpPr txBox="1"/>
            <p:nvPr/>
          </p:nvSpPr>
          <p:spPr>
            <a:xfrm>
              <a:off x="1104234" y="330467"/>
              <a:ext cx="72000" cy="72000"/>
            </a:xfrm>
            <a:prstGeom prst="ellipse">
              <a:avLst/>
            </a:prstGeom>
            <a:solidFill>
              <a:schemeClr val="accent1"/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964810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825385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685961" y="330467"/>
              <a:ext cx="72000" cy="72000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3570" y="1628775"/>
            <a:ext cx="4600575" cy="428180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130" y="1628775"/>
            <a:ext cx="4552950" cy="31673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-49775"/>
            <a:ext cx="12192000" cy="6957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35000"/>
          </a:blip>
          <a:srcRect l="109" r="109"/>
          <a:stretch>
            <a:fillRect/>
          </a:stretch>
        </p:blipFill>
        <p:spPr>
          <a:xfrm flipH="1">
            <a:off x="1" y="-7478"/>
            <a:ext cx="12191999" cy="6872956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83972" y="1031468"/>
            <a:ext cx="1228797" cy="152590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97049" y="1876662"/>
            <a:ext cx="4505126" cy="4505126"/>
          </a:xfrm>
          <a:prstGeom prst="flowChartConnector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 flipH="1">
            <a:off x="-745656" y="2877326"/>
            <a:ext cx="5250511" cy="4891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50000"/>
          </a:blip>
          <a:srcRect/>
          <a:stretch>
            <a:fillRect/>
          </a:stretch>
        </p:blipFill>
        <p:spPr>
          <a:xfrm>
            <a:off x="2672961" y="5441076"/>
            <a:ext cx="1931835" cy="128789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标题 1"/>
          <p:cNvSpPr txBox="1"/>
          <p:nvPr/>
        </p:nvSpPr>
        <p:spPr>
          <a:xfrm>
            <a:off x="2413001" y="355791"/>
            <a:ext cx="2471195" cy="400419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03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943008" y="2040263"/>
            <a:ext cx="5608158" cy="317535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>
                <a:ln w="12700">
                  <a:noFill/>
                </a:ln>
                <a:gradFill>
                  <a:gsLst>
                    <a:gs pos="29000">
                      <a:srgbClr val="CE9630">
                        <a:alpha val="100000"/>
                      </a:srgbClr>
                    </a:gs>
                    <a:gs pos="100000">
                      <a:srgbClr val="9B7124">
                        <a:alpha val="100000"/>
                      </a:srgbClr>
                    </a:gs>
                  </a:gsLst>
                  <a:lin ang="27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效果</a:t>
            </a:r>
            <a:r>
              <a:rPr kumimoji="1" lang="zh-CN" altLang="en-US" sz="4400">
                <a:ln w="12700">
                  <a:noFill/>
                </a:ln>
                <a:gradFill>
                  <a:gsLst>
                    <a:gs pos="29000">
                      <a:srgbClr val="CE9630">
                        <a:alpha val="100000"/>
                      </a:srgbClr>
                    </a:gs>
                    <a:gs pos="100000">
                      <a:srgbClr val="9B7124">
                        <a:alpha val="100000"/>
                      </a:srgbClr>
                    </a:gs>
                  </a:gsLst>
                  <a:lin ang="27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（</a:t>
            </a:r>
            <a:r>
              <a:rPr kumimoji="1" lang="en-US" altLang="zh-CN" sz="4400">
                <a:ln w="12700">
                  <a:noFill/>
                </a:ln>
                <a:gradFill>
                  <a:gsLst>
                    <a:gs pos="29000">
                      <a:srgbClr val="CE9630">
                        <a:alpha val="100000"/>
                      </a:srgbClr>
                    </a:gs>
                    <a:gs pos="100000">
                      <a:srgbClr val="9B7124">
                        <a:alpha val="100000"/>
                      </a:srgbClr>
                    </a:gs>
                  </a:gsLst>
                  <a:lin ang="27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MATLAB</a:t>
            </a:r>
            <a:r>
              <a:rPr kumimoji="1" lang="zh-CN" altLang="en-US" sz="4400">
                <a:ln w="12700">
                  <a:noFill/>
                </a:ln>
                <a:gradFill>
                  <a:gsLst>
                    <a:gs pos="29000">
                      <a:srgbClr val="CE9630">
                        <a:alpha val="100000"/>
                      </a:srgbClr>
                    </a:gs>
                    <a:gs pos="100000">
                      <a:srgbClr val="9B7124">
                        <a:alpha val="100000"/>
                      </a:srgbClr>
                    </a:gs>
                  </a:gsLst>
                  <a:lin ang="27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）</a:t>
            </a:r>
            <a:endParaRPr kumimoji="1" lang="zh-CN" altLang="en-US" sz="4400">
              <a:ln w="12700">
                <a:noFill/>
              </a:ln>
              <a:gradFill>
                <a:gsLst>
                  <a:gs pos="29000">
                    <a:srgbClr val="CE9630">
                      <a:alpha val="100000"/>
                    </a:srgbClr>
                  </a:gs>
                  <a:gs pos="100000">
                    <a:srgbClr val="9B7124">
                      <a:alpha val="100000"/>
                    </a:srgbClr>
                  </a:gs>
                </a:gsLst>
                <a:lin ang="2700000" scaled="0"/>
              </a:gradFill>
              <a:latin typeface="Dream-XinCuSongGB" panose="02010604000000000000" charset="-122"/>
              <a:ea typeface="Dream-XinCuSongGB" panose="02010604000000000000" charset="-122"/>
              <a:cs typeface="Dream-XinCuSongGB" panose="02010604000000000000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9582373" y="43090"/>
            <a:ext cx="2609627" cy="1781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50000"/>
          </a:blip>
          <a:srcRect/>
          <a:stretch>
            <a:fillRect/>
          </a:stretch>
        </p:blipFill>
        <p:spPr>
          <a:xfrm>
            <a:off x="7435461" y="5441076"/>
            <a:ext cx="1931835" cy="1287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203.78686302475793,&quot;left&quot;:309.98798581045565,&quot;top&quot;:137.48459998368403,&quot;width&quot;:597.0121716698593}"/>
</p:tagLst>
</file>

<file path=ppt/tags/tag2.xml><?xml version="1.0" encoding="utf-8"?>
<p:tagLst xmlns:p="http://schemas.openxmlformats.org/presentationml/2006/main">
  <p:tag name="KSO_WM_DIAGRAM_VIRTUALLY_FRAME" val="{&quot;height&quot;:203.78686302475793,&quot;left&quot;:309.98798581045565,&quot;top&quot;:137.48459998368403,&quot;width&quot;:597.0121716698593}"/>
</p:tagLst>
</file>

<file path=ppt/tags/tag3.xml><?xml version="1.0" encoding="utf-8"?>
<p:tagLst xmlns:p="http://schemas.openxmlformats.org/presentationml/2006/main">
  <p:tag name="KSO_WM_DIAGRAM_VIRTUALLY_FRAME" val="{&quot;height&quot;:203.78686302475793,&quot;left&quot;:309.98798581045565,&quot;top&quot;:137.48459998368403,&quot;width&quot;:597.0121716698593}"/>
</p:tagLst>
</file>

<file path=ppt/tags/tag4.xml><?xml version="1.0" encoding="utf-8"?>
<p:tagLst xmlns:p="http://schemas.openxmlformats.org/presentationml/2006/main">
  <p:tag name="KSO_WM_DIAGRAM_VIRTUALLY_FRAME" val="{&quot;height&quot;:203.78686302475793,&quot;left&quot;:309.98798581045565,&quot;top&quot;:137.48459998368403,&quot;width&quot;:597.0121716698593}"/>
</p:tagLst>
</file>

<file path=ppt/tags/tag5.xml><?xml version="1.0" encoding="utf-8"?>
<p:tagLst xmlns:p="http://schemas.openxmlformats.org/presentationml/2006/main">
  <p:tag name="KSO_WM_DIAGRAM_VIRTUALLY_FRAME" val="{&quot;height&quot;:203.78686302475793,&quot;left&quot;:309.98798581045565,&quot;top&quot;:137.48459998368403,&quot;width&quot;:597.0121716698593}"/>
</p:tagLst>
</file>

<file path=ppt/tags/tag6.xml><?xml version="1.0" encoding="utf-8"?>
<p:tagLst xmlns:p="http://schemas.openxmlformats.org/presentationml/2006/main">
  <p:tag name="KSO_WM_DIAGRAM_VIRTUALLY_FRAME" val="{&quot;height&quot;:203.78686302475793,&quot;left&quot;:309.98798581045565,&quot;top&quot;:137.48459998368403,&quot;width&quot;:597.0121716698593}"/>
</p:tagLst>
</file>

<file path=ppt/tags/tag7.xml><?xml version="1.0" encoding="utf-8"?>
<p:tagLst xmlns:p="http://schemas.openxmlformats.org/presentationml/2006/main">
  <p:tag name="KSO_WM_DIAGRAM_VIRTUALLY_FRAME" val="{&quot;height&quot;:203.78686302475793,&quot;left&quot;:309.98798581045565,&quot;top&quot;:137.48459998368403,&quot;width&quot;:597.0121716698593}"/>
</p:tagLst>
</file>

<file path=ppt/tags/tag8.xml><?xml version="1.0" encoding="utf-8"?>
<p:tagLst xmlns:p="http://schemas.openxmlformats.org/presentationml/2006/main">
  <p:tag name="KSO_WM_DIAGRAM_VIRTUALLY_FRAME" val="{&quot;height&quot;:203.78686302475793,&quot;left&quot;:309.98798581045565,&quot;top&quot;:137.48459998368403,&quot;width&quot;:597.0121716698593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CE9630"/>
      </a:accent1>
      <a:accent2>
        <a:srgbClr val="39884D"/>
      </a:accent2>
      <a:accent3>
        <a:srgbClr val="F9790F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CE9630"/>
      </a:accent1>
      <a:accent2>
        <a:srgbClr val="39884D"/>
      </a:accent2>
      <a:accent3>
        <a:srgbClr val="F9790F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731</Words>
  <Application>WPS 演示</Application>
  <PresentationFormat/>
  <Paragraphs>63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Arial</vt:lpstr>
      <vt:lpstr>宋体</vt:lpstr>
      <vt:lpstr>Wingdings</vt:lpstr>
      <vt:lpstr>Dream-XinCuSongGB</vt:lpstr>
      <vt:lpstr>Source Han Sans</vt:lpstr>
      <vt:lpstr>Source Han Sans CN Bold</vt:lpstr>
      <vt:lpstr>OPPOSans B</vt:lpstr>
      <vt:lpstr>OPPOSans H</vt:lpstr>
      <vt:lpstr>等线</vt:lpstr>
      <vt:lpstr>微软雅黑</vt:lpstr>
      <vt:lpstr>Arial Unicode MS</vt:lpstr>
      <vt:lpstr>Calibri</vt:lpstr>
      <vt:lpstr>华文琥珀</vt:lpstr>
      <vt:lpstr>华文新魏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李焕明</cp:lastModifiedBy>
  <cp:revision>2</cp:revision>
  <dcterms:created xsi:type="dcterms:W3CDTF">2025-02-19T07:43:08Z</dcterms:created>
  <dcterms:modified xsi:type="dcterms:W3CDTF">2025-02-19T07:48:06Z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BD2161ADD0F24C108F2DE2B1AB63FFAF_12</vt:lpwstr>
  </property>
  <property fmtid="{D5CDD505-2E9C-101B-9397-08002B2CF9AE}" pid="3" name="KSOProductBuildVer">
    <vt:lpwstr>2052-12.1.0.19302</vt:lpwstr>
  </property>
</Properties>
</file>